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06" r:id="rId3"/>
    <p:sldId id="315" r:id="rId4"/>
    <p:sldId id="316" r:id="rId5"/>
    <p:sldId id="334" r:id="rId6"/>
    <p:sldId id="312" r:id="rId7"/>
    <p:sldId id="335" r:id="rId8"/>
    <p:sldId id="336" r:id="rId9"/>
    <p:sldId id="338" r:id="rId10"/>
    <p:sldId id="341" r:id="rId11"/>
    <p:sldId id="313" r:id="rId12"/>
    <p:sldId id="314" r:id="rId13"/>
    <p:sldId id="317" r:id="rId14"/>
    <p:sldId id="265" r:id="rId15"/>
    <p:sldId id="261" r:id="rId16"/>
    <p:sldId id="267" r:id="rId17"/>
    <p:sldId id="318" r:id="rId18"/>
    <p:sldId id="273" r:id="rId19"/>
    <p:sldId id="339" r:id="rId20"/>
    <p:sldId id="274" r:id="rId21"/>
    <p:sldId id="275" r:id="rId22"/>
    <p:sldId id="278" r:id="rId23"/>
    <p:sldId id="320" r:id="rId24"/>
    <p:sldId id="333" r:id="rId25"/>
    <p:sldId id="277" r:id="rId26"/>
    <p:sldId id="280" r:id="rId27"/>
    <p:sldId id="319" r:id="rId28"/>
    <p:sldId id="321" r:id="rId29"/>
    <p:sldId id="279" r:id="rId30"/>
    <p:sldId id="323" r:id="rId31"/>
    <p:sldId id="344" r:id="rId32"/>
    <p:sldId id="345" r:id="rId33"/>
    <p:sldId id="342" r:id="rId34"/>
    <p:sldId id="324" r:id="rId35"/>
    <p:sldId id="325" r:id="rId36"/>
    <p:sldId id="327" r:id="rId37"/>
    <p:sldId id="347" r:id="rId38"/>
    <p:sldId id="351" r:id="rId39"/>
    <p:sldId id="329" r:id="rId40"/>
    <p:sldId id="328" r:id="rId41"/>
    <p:sldId id="349" r:id="rId42"/>
    <p:sldId id="330" r:id="rId43"/>
    <p:sldId id="271" r:id="rId44"/>
    <p:sldId id="276" r:id="rId45"/>
    <p:sldId id="332" r:id="rId46"/>
    <p:sldId id="282" r:id="rId47"/>
    <p:sldId id="281" r:id="rId48"/>
    <p:sldId id="285" r:id="rId49"/>
    <p:sldId id="292" r:id="rId50"/>
    <p:sldId id="291" r:id="rId51"/>
    <p:sldId id="331" r:id="rId52"/>
    <p:sldId id="350" r:id="rId53"/>
    <p:sldId id="286" r:id="rId5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4F0CA-CE79-4451-8E1B-BEBDDA88C4DE}" type="datetimeFigureOut">
              <a:rPr lang="uk-UA" smtClean="0"/>
              <a:t>01.07.2021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43ED7-A5CA-44DB-99E6-1721BF0AE39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892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236FC-5BFD-4ABB-AFB6-C1C34A072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86C6E5-5237-4096-8D1D-0A8EFFBB2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5677C5-3BE7-4037-9878-749A88384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1D1726-778D-4E2E-B133-8A0ACE57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08E84C-83A2-4F89-8F24-B1D48523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340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C3C4C-6B01-4726-84F7-40267096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68FBF6-1F08-4DEA-9695-C81EC57F3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8C8E07-D05F-4A40-874B-41028656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A9707C-85E9-4B0D-9B0C-9277AEC53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2C7CB9-493C-4025-B037-6ED6116E7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961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A823100-E6D1-4D18-A49B-F659B7233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58F185-BBCF-4C5C-8031-3B00EAF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FE9476-8744-45B5-9926-D8509E81A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99EF9-F6CD-4CE1-9778-8E019FB52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39444C-681B-4A4D-A652-19C5755A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08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C7EEB-F378-4DA4-B8D1-849144BF4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B0D33E-2BC7-487B-81FE-AF8D3000D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B10658-B14B-4636-A4E0-0D58182C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7B3636-0241-4D31-802A-DD181FE72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E3D0E1-691F-493D-8211-242486A4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099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22C63-A14D-4254-A41C-740D82900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47F966-6D7B-4D09-90B5-A97D5DA7F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EC419A-1164-4EB1-9469-995186F3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AE3F73-CBAB-4FD2-A959-B5AE9835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01EABD-F5B7-47AA-BF80-4E1B8E22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20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E9CB0-8F3D-4E51-8EEF-A09B150C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9AB19E-CA78-4645-8276-CE9A83451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2C55E9-7421-4F4A-AD86-0EFA60E4F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37796B-DD67-40DE-9291-08725B10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BF323D-0965-4A97-BE94-F22EDB90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EF200A-24D9-45D6-98F3-A46677CB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0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F0660-D934-4654-8941-AF00CB28F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BA71C5-9944-4D5C-BF63-8C19285A0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04186-CB48-403B-8492-46C2597BE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3CD37E-FCC1-4A7D-9263-215C45F1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4A6BB7-7D37-4C54-B8B1-500B04AE8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FBA92D-F6AE-4798-8AA4-E9273AF5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8C4F70-E576-4C3B-B130-86E12CEA4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4ACB83-DF17-4D47-B0C7-68403D87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345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43A17-1F57-43E4-9975-52B9B06B6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E1010A-D397-444F-9BA0-B69A0E7DB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DCA1A1-9DA6-4551-B236-DAF662DE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30F972-D080-497F-9F6B-B564A6A2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11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7D9D12-0491-4B35-AE8B-AC913C00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F54473-820D-4AF5-8C29-8C51E102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775934-1F9D-4F63-B7A5-7781A2C3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982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EFE07-7455-4EA0-B1F1-92F63D765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67778B-A48D-42A6-8378-9E96B41E4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B347EA-5043-4523-A5E9-5D362AF86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1220B0-E43D-4053-B39B-4B73A2219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AFE70E-AE77-4CB8-9519-CD039752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1935E2-282B-4335-84D6-5F1F04545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565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E2FB0-F775-4506-8542-01885047B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DD8CD7A-291D-4297-B77F-D434024AE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785E87-1120-4F48-8CBD-B5B94B423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33BFE0-20AD-4971-A313-840DF14EB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0C9876-B1B8-4E76-98C5-009ADA96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FA65D2-A56D-4FED-B994-C9118C50C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4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3136A-5F7D-4A64-A63A-847DE117A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7339AD-8C52-4266-8657-02BFFE427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B50606-9957-4D51-B2BC-C74A116C7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EAB7BF-BD69-4632-B2ED-9822B1ACB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4923A9-F343-4548-9E39-C14C41AFE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20DF1-7BED-486D-8C95-C6CCB81EC3B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740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EC8DF15-43CA-43A6-B465-53729C665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956" y="913397"/>
            <a:ext cx="9136083" cy="1834771"/>
          </a:xfrm>
        </p:spPr>
        <p:txBody>
          <a:bodyPr/>
          <a:lstStyle/>
          <a:p>
            <a:r>
              <a:rPr lang="en-US" b="1" dirty="0"/>
              <a:t>Machine-learning prediction of terpene biosynthesis</a:t>
            </a:r>
            <a:endParaRPr lang="uk-U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96004-4944-4CE4-AEAE-0031FB5F8C31}"/>
              </a:ext>
            </a:extLst>
          </p:cNvPr>
          <p:cNvSpPr txBox="1"/>
          <p:nvPr/>
        </p:nvSpPr>
        <p:spPr>
          <a:xfrm>
            <a:off x="3821872" y="3381055"/>
            <a:ext cx="4548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Student:        Roman Bushuiev</a:t>
            </a:r>
          </a:p>
          <a:p>
            <a:r>
              <a:rPr lang="en-US" sz="2400" dirty="0"/>
              <a:t>Supervisor:   Dr. Tom</a:t>
            </a:r>
            <a:r>
              <a:rPr lang="cs-CZ" sz="2400" dirty="0"/>
              <a:t>áš Pluskal</a:t>
            </a:r>
            <a:endParaRPr lang="uk-UA" sz="2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DE199F-17DD-4186-ADA4-83C4AAB56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55" y="5160864"/>
            <a:ext cx="2962772" cy="9678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7B915B-A878-4265-BC44-F74309C1B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46" y="4844939"/>
            <a:ext cx="3436899" cy="1631111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A7E49830-6C41-4F53-9556-7F727056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939794-722D-4494-B61B-44A063437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13B12E-6138-4377-928C-9643C547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9532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9E1A5A-9A7B-459D-B0A5-001B3901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145" y="1818561"/>
            <a:ext cx="6885710" cy="389975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9859CA7-4B2B-4FB7-8289-C760991C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49212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Biochemistry essentials: </a:t>
            </a:r>
            <a:r>
              <a:rPr lang="en-US" sz="3600" b="1" dirty="0">
                <a:latin typeface="+mn-lt"/>
              </a:rPr>
              <a:t>Proteins – the building blocks of life</a:t>
            </a:r>
            <a:endParaRPr lang="uk-UA" sz="3600" b="1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E3F8B1-6ACF-43AD-AAA4-A9A941EA1B21}"/>
              </a:ext>
            </a:extLst>
          </p:cNvPr>
          <p:cNvSpPr txBox="1"/>
          <p:nvPr/>
        </p:nvSpPr>
        <p:spPr>
          <a:xfrm>
            <a:off x="1724892" y="2791691"/>
            <a:ext cx="616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…</a:t>
            </a:r>
            <a:endParaRPr lang="uk-UA" sz="5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80374-88D1-435C-825E-E9E94063C96E}"/>
              </a:ext>
            </a:extLst>
          </p:cNvPr>
          <p:cNvSpPr txBox="1"/>
          <p:nvPr/>
        </p:nvSpPr>
        <p:spPr>
          <a:xfrm>
            <a:off x="9850580" y="2791691"/>
            <a:ext cx="616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…</a:t>
            </a:r>
            <a:endParaRPr lang="uk-UA" sz="5400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4BA13EB-E1B7-4E38-8C60-184C5762B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31BD86-4A37-4872-A7E3-7BBA48C2B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DE3168-434C-4204-8F1A-313A53505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10</a:t>
            </a:fld>
            <a:endParaRPr lang="uk-UA"/>
          </a:p>
        </p:txBody>
      </p:sp>
      <p:sp>
        <p:nvSpPr>
          <p:cNvPr id="10" name="Левая фигурная скобка 9">
            <a:extLst>
              <a:ext uri="{FF2B5EF4-FFF2-40B4-BE49-F238E27FC236}">
                <a16:creationId xmlns:a16="http://schemas.microsoft.com/office/drawing/2014/main" id="{DE58B741-9E61-4814-8F01-94B433D11D58}"/>
              </a:ext>
            </a:extLst>
          </p:cNvPr>
          <p:cNvSpPr/>
          <p:nvPr/>
        </p:nvSpPr>
        <p:spPr>
          <a:xfrm>
            <a:off x="2653145" y="5007006"/>
            <a:ext cx="272618" cy="778288"/>
          </a:xfrm>
          <a:prstGeom prst="leftBrace">
            <a:avLst>
              <a:gd name="adj1" fmla="val 164221"/>
              <a:gd name="adj2" fmla="val 50000"/>
            </a:avLst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913B7-EE41-43BA-975D-FD5766066955}"/>
              </a:ext>
            </a:extLst>
          </p:cNvPr>
          <p:cNvSpPr txBox="1"/>
          <p:nvPr/>
        </p:nvSpPr>
        <p:spPr>
          <a:xfrm>
            <a:off x="465539" y="4980651"/>
            <a:ext cx="2187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20 possible amino acids</a:t>
            </a:r>
            <a:endParaRPr lang="uk-UA" sz="2400" b="1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4D5801-5D66-4F1D-BC33-27F54B30EE80}"/>
              </a:ext>
            </a:extLst>
          </p:cNvPr>
          <p:cNvSpPr txBox="1"/>
          <p:nvPr/>
        </p:nvSpPr>
        <p:spPr>
          <a:xfrm>
            <a:off x="8828134" y="2502017"/>
            <a:ext cx="2661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Hundreds of amino acids long</a:t>
            </a:r>
            <a:endParaRPr lang="uk-UA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9094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7E89EF-BF8C-410C-ADF1-D31A634D9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99" y="1822485"/>
            <a:ext cx="4326020" cy="3491802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4765A0E6-2E53-478A-BCAF-BAED6FED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1A8341-572C-4560-9F3D-B711587B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21C560-34F4-4CCE-B626-DA776DD8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11</a:t>
            </a:fld>
            <a:endParaRPr lang="uk-UA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34283EF-E895-4EB4-930A-6930EACCF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49212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Biochemistry essentials: </a:t>
            </a:r>
            <a:r>
              <a:rPr lang="en-US" sz="3600" b="1" dirty="0">
                <a:latin typeface="+mn-lt"/>
              </a:rPr>
              <a:t>Protein representations</a:t>
            </a:r>
            <a:endParaRPr lang="uk-UA" sz="3600" b="1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50B8D6-80D5-4D04-9E4E-51CCF2C6A102}"/>
              </a:ext>
            </a:extLst>
          </p:cNvPr>
          <p:cNvSpPr txBox="1"/>
          <p:nvPr/>
        </p:nvSpPr>
        <p:spPr>
          <a:xfrm>
            <a:off x="5707463" y="1774857"/>
            <a:ext cx="67625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MGVRHPPCSHRLLAVCALVSLATAALLGHILLHDFLLVPRELSGSSPVLEETHPAHQQGA</a:t>
            </a:r>
          </a:p>
          <a:p>
            <a:r>
              <a:rPr lang="cs-CZ" sz="1400" dirty="0"/>
              <a:t>SRPGPRDAQAHPGRPRAVPTQCDVPPNSRFDCAPDKAITQEQCEARGCCYIPAKQGLQGA</a:t>
            </a:r>
          </a:p>
          <a:p>
            <a:r>
              <a:rPr lang="cs-CZ" sz="1400" dirty="0"/>
              <a:t>QMGQPWCFFPPSYPSYKLENLSSSEMGYTATLTRTTPTFFPKDILTLRLDVMMETENRLH</a:t>
            </a:r>
          </a:p>
          <a:p>
            <a:r>
              <a:rPr lang="cs-CZ" sz="1400" dirty="0"/>
              <a:t>FTIKDPANRRYEVPLETPHVHSRAPSPLYSVEFSEEPFGVIVRRQLDGRVLLNTTVAPLF</a:t>
            </a:r>
          </a:p>
          <a:p>
            <a:r>
              <a:rPr lang="cs-CZ" sz="1400" dirty="0"/>
              <a:t>FADQFLQLSTSLPSQYITGLAEHLSPLMLSTSWTRITLWNRDLAPTPGANLYGSHPFYLA</a:t>
            </a:r>
          </a:p>
          <a:p>
            <a:r>
              <a:rPr lang="cs-CZ" sz="1400" dirty="0"/>
              <a:t>LEDGGSAHGVFLLNSNAMDVVLQPSPALSWRSTGGILDVYIFLGPEPKSVVQQYLDVVGY</a:t>
            </a:r>
          </a:p>
          <a:p>
            <a:r>
              <a:rPr lang="cs-CZ" sz="1400" dirty="0"/>
              <a:t>PFMPPYWGLGFHLCRWGYSSTAITRQVVENMTRAHFPLDVQWNDLDYMDSRRDFTFNKDG</a:t>
            </a:r>
          </a:p>
          <a:p>
            <a:r>
              <a:rPr lang="cs-CZ" sz="1400" dirty="0"/>
              <a:t>FRDFPAMVQELHQGGRRYMMIVDPAISSSGPAGSYRPYDEGLRRGVFITNETGQPLIGKV</a:t>
            </a:r>
          </a:p>
          <a:p>
            <a:r>
              <a:rPr lang="cs-CZ" sz="1400" dirty="0"/>
              <a:t>WPGSTAFPDFTNPTALAWWEDMVAEFHDQVPFDGMWIDMNEPSNFIRGSEDGCPNNELEN</a:t>
            </a:r>
          </a:p>
          <a:p>
            <a:r>
              <a:rPr lang="cs-CZ" sz="1400" dirty="0"/>
              <a:t>PPYVPGVVGGTLQAATICASSHQFLSTHYNLHNLYGLTEAIASHRALVKARGTRPFVISR</a:t>
            </a:r>
          </a:p>
          <a:p>
            <a:r>
              <a:rPr lang="cs-CZ" sz="1400" dirty="0"/>
              <a:t>STFAGHGRYAGHWTGDVWSSWEQLASSVPEILQFNLLGVPLVGADVCGFLGNTSEELCVR</a:t>
            </a:r>
          </a:p>
          <a:p>
            <a:r>
              <a:rPr lang="cs-CZ" sz="1400" dirty="0"/>
              <a:t>WTQLGAFYPFMRNHNSLLSLPQEPYSFSEPAQQAMRKALTLRYALLPHLYTLFHQAHVAG</a:t>
            </a:r>
          </a:p>
          <a:p>
            <a:r>
              <a:rPr lang="cs-CZ" sz="1400" dirty="0"/>
              <a:t>ETVARPLFLEFPKDSSTWTVDHQLLWGEALLITPVLQAGKAEVTGYFPLGTWYDLQTVPV</a:t>
            </a:r>
          </a:p>
          <a:p>
            <a:r>
              <a:rPr lang="cs-CZ" sz="1400" dirty="0"/>
              <a:t>EALGSLPPPPAAPREPAIHSEGQWVTLPAPLDTINVHLRAGYIIPLQGPGLTTTESRQQP</a:t>
            </a:r>
          </a:p>
          <a:p>
            <a:r>
              <a:rPr lang="cs-CZ" sz="1400" dirty="0"/>
              <a:t>MALAVALTKGGEARGELFWDDGESLEVLERGAYTQVIFLARNNTIVNELVRVTSEGAGLQ</a:t>
            </a:r>
          </a:p>
          <a:p>
            <a:r>
              <a:rPr lang="cs-CZ" sz="1400" dirty="0"/>
              <a:t>LQKVTVLGVATAPQQVLSNGVPVSNFTYSPDTKVLDICVSLLMGEQFLVSWC</a:t>
            </a:r>
            <a:endParaRPr lang="uk-UA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2CDE89-2395-41C1-B021-E72C57F44EBA}"/>
              </a:ext>
            </a:extLst>
          </p:cNvPr>
          <p:cNvSpPr txBox="1"/>
          <p:nvPr/>
        </p:nvSpPr>
        <p:spPr>
          <a:xfrm>
            <a:off x="1549958" y="5281320"/>
            <a:ext cx="6235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0" i="1" u="none" strike="noStrike" baseline="0" dirty="0">
                <a:latin typeface="LMRoman10-Italic"/>
              </a:rPr>
              <a:t>Lysosomal alpha</a:t>
            </a:r>
            <a:r>
              <a:rPr lang="en-US" sz="1800" b="0" i="1" u="none" strike="noStrike" baseline="0" dirty="0">
                <a:latin typeface="LMRoman10-Italic"/>
              </a:rPr>
              <a:t>-</a:t>
            </a:r>
            <a:r>
              <a:rPr lang="cs-CZ" sz="1800" b="0" i="1" u="none" strike="noStrike" baseline="0" dirty="0">
                <a:latin typeface="LMRoman10-Italic"/>
              </a:rPr>
              <a:t>glucosidase</a:t>
            </a:r>
            <a:endParaRPr lang="uk-UA" dirty="0"/>
          </a:p>
        </p:txBody>
      </p:sp>
      <p:sp>
        <p:nvSpPr>
          <p:cNvPr id="16" name="Правая фигурная скобка 15">
            <a:extLst>
              <a:ext uri="{FF2B5EF4-FFF2-40B4-BE49-F238E27FC236}">
                <a16:creationId xmlns:a16="http://schemas.microsoft.com/office/drawing/2014/main" id="{4AE62927-FFA3-4A0D-8522-8EC0B74FE2B1}"/>
              </a:ext>
            </a:extLst>
          </p:cNvPr>
          <p:cNvSpPr/>
          <p:nvPr/>
        </p:nvSpPr>
        <p:spPr>
          <a:xfrm rot="17743867">
            <a:off x="5046115" y="2069949"/>
            <a:ext cx="224077" cy="561605"/>
          </a:xfrm>
          <a:prstGeom prst="rightBrace">
            <a:avLst>
              <a:gd name="adj1" fmla="val 43457"/>
              <a:gd name="adj2" fmla="val 4782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авая фигурная скобка 16">
            <a:extLst>
              <a:ext uri="{FF2B5EF4-FFF2-40B4-BE49-F238E27FC236}">
                <a16:creationId xmlns:a16="http://schemas.microsoft.com/office/drawing/2014/main" id="{E1266476-9B74-492E-BE70-7D9EE44BF076}"/>
              </a:ext>
            </a:extLst>
          </p:cNvPr>
          <p:cNvSpPr/>
          <p:nvPr/>
        </p:nvSpPr>
        <p:spPr>
          <a:xfrm rot="16200000">
            <a:off x="8361784" y="1438116"/>
            <a:ext cx="224077" cy="561605"/>
          </a:xfrm>
          <a:prstGeom prst="rightBrace">
            <a:avLst>
              <a:gd name="adj1" fmla="val 43457"/>
              <a:gd name="adj2" fmla="val 4782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D501D6F0-F77F-4635-922E-54C8B238E4D4}"/>
              </a:ext>
            </a:extLst>
          </p:cNvPr>
          <p:cNvSpPr/>
          <p:nvPr/>
        </p:nvSpPr>
        <p:spPr>
          <a:xfrm>
            <a:off x="5255287" y="1085849"/>
            <a:ext cx="3145135" cy="1042062"/>
          </a:xfrm>
          <a:custGeom>
            <a:avLst/>
            <a:gdLst>
              <a:gd name="connsiteX0" fmla="*/ 0 w 3245618"/>
              <a:gd name="connsiteY0" fmla="*/ 1171948 h 1171948"/>
              <a:gd name="connsiteX1" fmla="*/ 1055077 w 3245618"/>
              <a:gd name="connsiteY1" fmla="*/ 26436 h 1171948"/>
              <a:gd name="connsiteX2" fmla="*/ 3245618 w 3245618"/>
              <a:gd name="connsiteY2" fmla="*/ 478612 h 117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5618" h="1171948">
                <a:moveTo>
                  <a:pt x="0" y="1171948"/>
                </a:moveTo>
                <a:cubicBezTo>
                  <a:pt x="257070" y="656970"/>
                  <a:pt x="514141" y="141992"/>
                  <a:pt x="1055077" y="26436"/>
                </a:cubicBezTo>
                <a:cubicBezTo>
                  <a:pt x="1596013" y="-89120"/>
                  <a:pt x="2420815" y="194746"/>
                  <a:pt x="3245618" y="478612"/>
                </a:cubicBezTo>
              </a:path>
            </a:pathLst>
          </a:custGeom>
          <a:noFill/>
          <a:ln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19E9B4-5295-4DC7-A71C-23A042BD746D}"/>
              </a:ext>
            </a:extLst>
          </p:cNvPr>
          <p:cNvSpPr txBox="1"/>
          <p:nvPr/>
        </p:nvSpPr>
        <p:spPr>
          <a:xfrm>
            <a:off x="7038032" y="5372041"/>
            <a:ext cx="3145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Computer representation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677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1716E84A-4AD0-4790-912D-6271BFB6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0DF44-6451-4BF8-93F9-7481B668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360981-111C-4E62-AE3F-8A25E069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12</a:t>
            </a:fld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6D79D4-FEA5-4D48-9262-9B2406A4D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316" y="1390897"/>
            <a:ext cx="7055367" cy="4076205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5200305-6DF5-402A-86D1-730217166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49212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Biochemistry essentials: </a:t>
            </a:r>
            <a:r>
              <a:rPr lang="en-US" sz="3600" b="1" dirty="0">
                <a:latin typeface="+mn-lt"/>
              </a:rPr>
              <a:t>Enzymes – proteins catalyzing </a:t>
            </a:r>
            <a:r>
              <a:rPr lang="en-US" sz="3600" b="1" dirty="0" err="1">
                <a:latin typeface="+mn-lt"/>
              </a:rPr>
              <a:t>biosyntheses</a:t>
            </a:r>
            <a:endParaRPr lang="uk-UA" sz="36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232F7-B8AE-424C-B533-4A5D962E696A}"/>
              </a:ext>
            </a:extLst>
          </p:cNvPr>
          <p:cNvSpPr txBox="1"/>
          <p:nvPr/>
        </p:nvSpPr>
        <p:spPr>
          <a:xfrm>
            <a:off x="3811929" y="5450060"/>
            <a:ext cx="18017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1" u="none" strike="noStrike" baseline="0" dirty="0">
                <a:latin typeface="LMRoman10-Italic"/>
              </a:rPr>
              <a:t>Glucosidase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7721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EA49C877-AC84-45A5-8D8B-EFF0F0A0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D1F6D5-ACFF-4707-83D0-10E1A6F3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A68F73-1D05-4564-9F81-548B7109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13</a:t>
            </a:fld>
            <a:endParaRPr lang="uk-UA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09739A5-73A0-461E-8123-D0C89C6C302A}"/>
              </a:ext>
            </a:extLst>
          </p:cNvPr>
          <p:cNvSpPr txBox="1">
            <a:spLocks/>
          </p:cNvSpPr>
          <p:nvPr/>
        </p:nvSpPr>
        <p:spPr>
          <a:xfrm>
            <a:off x="3226552" y="2936875"/>
            <a:ext cx="5738896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Comments? Questions?</a:t>
            </a:r>
            <a:endParaRPr lang="uk-U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387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nnabis sativa, Hemp">
            <a:extLst>
              <a:ext uri="{FF2B5EF4-FFF2-40B4-BE49-F238E27FC236}">
                <a16:creationId xmlns:a16="http://schemas.microsoft.com/office/drawing/2014/main" id="{144A4827-8CA8-4831-9D0B-62C18EE52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12" y="2837059"/>
            <a:ext cx="2112010" cy="158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0E846AE-E745-467D-BD72-3B500521E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49212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Terpenes</a:t>
            </a:r>
            <a:r>
              <a:rPr lang="en-US" sz="3600" dirty="0">
                <a:latin typeface="+mn-lt"/>
              </a:rPr>
              <a:t> - biggest class of plant specialized metabolites</a:t>
            </a:r>
            <a:endParaRPr lang="uk-UA" sz="3600" dirty="0"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F9CB6F-57DE-467E-84EE-80183AA2D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1D5E-5DCC-44FF-8A81-1D7735388FCB}" type="slidenum">
              <a:rPr lang="uk-UA" smtClean="0"/>
              <a:t>14</a:t>
            </a:fld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FDF1CD-7ECC-4932-9077-6CB57D46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B128A6-5846-4CCB-9569-9AC2DB862C73}"/>
              </a:ext>
            </a:extLst>
          </p:cNvPr>
          <p:cNvSpPr txBox="1"/>
          <p:nvPr/>
        </p:nvSpPr>
        <p:spPr>
          <a:xfrm>
            <a:off x="3062561" y="4406106"/>
            <a:ext cx="1682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a-Latn" i="1" dirty="0">
                <a:effectLst/>
              </a:rPr>
              <a:t>Cánnabis satíva</a:t>
            </a:r>
            <a:endParaRPr lang="uk-UA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EADFDBC-A66D-4196-9E7E-0972B97D1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414" y="1571830"/>
            <a:ext cx="1682706" cy="22453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D88905-8FE9-4E9C-B3E8-F26DE650B53A}"/>
              </a:ext>
            </a:extLst>
          </p:cNvPr>
          <p:cNvSpPr txBox="1"/>
          <p:nvPr/>
        </p:nvSpPr>
        <p:spPr>
          <a:xfrm>
            <a:off x="1086168" y="3818950"/>
            <a:ext cx="1682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effectLst/>
              </a:rPr>
              <a:t>Alpinia galanga</a:t>
            </a:r>
            <a:endParaRPr lang="uk-UA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19A732A-7EA1-4E9B-8268-D828A3C4F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1" y="4188282"/>
            <a:ext cx="1625600" cy="1625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2D1DCF-C0F1-4871-81E7-F94E448967DB}"/>
              </a:ext>
            </a:extLst>
          </p:cNvPr>
          <p:cNvSpPr txBox="1"/>
          <p:nvPr/>
        </p:nvSpPr>
        <p:spPr>
          <a:xfrm>
            <a:off x="838200" y="5813882"/>
            <a:ext cx="1682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202124"/>
                </a:solidFill>
                <a:effectLst/>
                <a:latin typeface="Google Sans"/>
              </a:rPr>
              <a:t>Citrus</a:t>
            </a:r>
            <a:endParaRPr lang="uk-UA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8CA78E2-E288-4613-A225-E8C5D8927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6433" y="1272841"/>
            <a:ext cx="4409910" cy="245462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85F030F-7AC0-4015-B0E6-0C2F7D908A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270" y="3706564"/>
            <a:ext cx="4588236" cy="2589036"/>
          </a:xfrm>
          <a:prstGeom prst="rect">
            <a:avLst/>
          </a:prstGeom>
        </p:spPr>
      </p:pic>
      <p:sp>
        <p:nvSpPr>
          <p:cNvPr id="30" name="Нижний колонтитул 2">
            <a:extLst>
              <a:ext uri="{FF2B5EF4-FFF2-40B4-BE49-F238E27FC236}">
                <a16:creationId xmlns:a16="http://schemas.microsoft.com/office/drawing/2014/main" id="{2E9D0253-46DE-4EEF-8EE9-64AEC19B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Machine-learning prediction of terpene biosynthesis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0811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2F34C0-CB97-4D7C-8A1E-B26654678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468" y="1911351"/>
            <a:ext cx="8819964" cy="303529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5354F89-5FCB-480C-8368-CC99A9193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49212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Terpene biosynthesis</a:t>
            </a:r>
            <a:endParaRPr lang="uk-UA" sz="3600" dirty="0">
              <a:latin typeface="+mn-lt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CEFCDFE-4C09-45D1-BCB2-0AA072A10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1D5E-5DCC-44FF-8A81-1D7735388FCB}" type="slidenum">
              <a:rPr lang="uk-UA" smtClean="0"/>
              <a:t>15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4A2633-A0D7-42D4-9E41-0F89C1440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Machine-learning prediction of terpene biosynthesis</a:t>
            </a:r>
            <a:endParaRPr lang="uk-UA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06D083B8-CD7F-40AD-961E-88461FA9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</p:spTree>
    <p:extLst>
      <p:ext uri="{BB962C8B-B14F-4D97-AF65-F5344CB8AC3E}">
        <p14:creationId xmlns:p14="http://schemas.microsoft.com/office/powerpoint/2010/main" val="116639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E48845-7112-4D2D-ADB8-27170E1C0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468" y="1911351"/>
            <a:ext cx="8819964" cy="303529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5354F89-5FCB-480C-8368-CC99A9193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49212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Prediction of terpene biosynthesis</a:t>
            </a:r>
            <a:endParaRPr lang="uk-UA" sz="3600" dirty="0">
              <a:latin typeface="+mn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0368D4-F8ED-4A72-93B8-D889B974B1FE}"/>
              </a:ext>
            </a:extLst>
          </p:cNvPr>
          <p:cNvSpPr/>
          <p:nvPr/>
        </p:nvSpPr>
        <p:spPr>
          <a:xfrm>
            <a:off x="8077199" y="1958340"/>
            <a:ext cx="3063241" cy="3253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609744C-D7DE-4E9C-B654-49EABCC57518}"/>
              </a:ext>
            </a:extLst>
          </p:cNvPr>
          <p:cNvSpPr/>
          <p:nvPr/>
        </p:nvSpPr>
        <p:spPr>
          <a:xfrm>
            <a:off x="7481569" y="3429000"/>
            <a:ext cx="3063241" cy="2835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629820-9711-43DC-A42D-CA224D50651C}"/>
              </a:ext>
            </a:extLst>
          </p:cNvPr>
          <p:cNvSpPr txBox="1"/>
          <p:nvPr/>
        </p:nvSpPr>
        <p:spPr>
          <a:xfrm>
            <a:off x="8237252" y="2362199"/>
            <a:ext cx="15518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?</a:t>
            </a:r>
            <a:endParaRPr lang="uk-UA" sz="115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8839504-1B50-4AEA-832C-7DEA714D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1D5E-5DCC-44FF-8A81-1D7735388FCB}" type="slidenum">
              <a:rPr lang="uk-UA" smtClean="0"/>
              <a:t>16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C6C20A-F7B8-4D11-A9B6-449C3963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id="{7EE09CA6-C116-4295-A21E-F79D160C6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</p:spTree>
    <p:extLst>
      <p:ext uri="{BB962C8B-B14F-4D97-AF65-F5344CB8AC3E}">
        <p14:creationId xmlns:p14="http://schemas.microsoft.com/office/powerpoint/2010/main" val="1068013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335A078-1993-478E-BAB4-FCDD71EC35BC}"/>
              </a:ext>
            </a:extLst>
          </p:cNvPr>
          <p:cNvSpPr txBox="1"/>
          <p:nvPr/>
        </p:nvSpPr>
        <p:spPr>
          <a:xfrm>
            <a:off x="675864" y="1910870"/>
            <a:ext cx="50199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About 25% of currently produced drugs are directly derived from plant specialized metabolites.</a:t>
            </a:r>
            <a:endParaRPr lang="ru-RU" sz="2800" dirty="0"/>
          </a:p>
          <a:p>
            <a:r>
              <a:rPr lang="en-US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Prediction of </a:t>
            </a:r>
            <a:r>
              <a:rPr lang="en-US" sz="2800" dirty="0" err="1"/>
              <a:t>biosyntheses</a:t>
            </a:r>
            <a:r>
              <a:rPr lang="en-US" sz="2800" dirty="0"/>
              <a:t> has not been studied yet.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800" dirty="0"/>
          </a:p>
        </p:txBody>
      </p:sp>
      <p:pic>
        <p:nvPicPr>
          <p:cNvPr id="5" name="Picture 4" descr="Красочные лекарства и лекарства в бутылке на белом фоне. | Премиум Фото">
            <a:extLst>
              <a:ext uri="{FF2B5EF4-FFF2-40B4-BE49-F238E27FC236}">
                <a16:creationId xmlns:a16="http://schemas.microsoft.com/office/drawing/2014/main" id="{90532B98-9DFB-4A9E-B085-AFED4EE5F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085" y="755225"/>
            <a:ext cx="2499833" cy="166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904A46-3645-4724-ADA2-7392FB1FC7AB}"/>
              </a:ext>
            </a:extLst>
          </p:cNvPr>
          <p:cNvSpPr txBox="1"/>
          <p:nvPr/>
        </p:nvSpPr>
        <p:spPr>
          <a:xfrm>
            <a:off x="5779782" y="4742498"/>
            <a:ext cx="2141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Limonene</a:t>
            </a:r>
          </a:p>
          <a:p>
            <a:pPr algn="ctr"/>
            <a:r>
              <a:rPr lang="en-US" sz="2400" dirty="0"/>
              <a:t>(monoterpene)</a:t>
            </a:r>
            <a:endParaRPr lang="uk-UA" sz="2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59B876-429B-4DB1-9BBD-41210E0E68DD}"/>
              </a:ext>
            </a:extLst>
          </p:cNvPr>
          <p:cNvSpPr txBox="1"/>
          <p:nvPr/>
        </p:nvSpPr>
        <p:spPr>
          <a:xfrm>
            <a:off x="8526780" y="4988629"/>
            <a:ext cx="2491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231F20"/>
                </a:solidFill>
              </a:rPr>
              <a:t>A</a:t>
            </a:r>
            <a:r>
              <a:rPr lang="en-US" b="0" i="0" dirty="0">
                <a:solidFill>
                  <a:srgbClr val="231F20"/>
                </a:solidFill>
                <a:effectLst/>
              </a:rPr>
              <a:t>dditive in foods, cosmetics, cleaning products, and natural insect repellants</a:t>
            </a:r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9CF03-EB9C-4FCD-8F06-F6682DDEBBF8}"/>
              </a:ext>
            </a:extLst>
          </p:cNvPr>
          <p:cNvSpPr txBox="1"/>
          <p:nvPr/>
        </p:nvSpPr>
        <p:spPr>
          <a:xfrm>
            <a:off x="8519687" y="2175969"/>
            <a:ext cx="26464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31F20"/>
                </a:solidFill>
              </a:rPr>
              <a:t>A</a:t>
            </a:r>
            <a:r>
              <a:rPr lang="en-US" b="0" i="0" dirty="0">
                <a:solidFill>
                  <a:srgbClr val="231F20"/>
                </a:solidFill>
                <a:effectLst/>
              </a:rPr>
              <a:t>nti-inflammatory, antioxidant, anticancer, and heart-disease-fighting properties</a:t>
            </a:r>
            <a:endParaRPr lang="uk-UA" dirty="0"/>
          </a:p>
        </p:txBody>
      </p:sp>
      <p:pic>
        <p:nvPicPr>
          <p:cNvPr id="9" name="Picture 2" descr="15 Toxic Ingredients To Avoid In Skincare Products">
            <a:extLst>
              <a:ext uri="{FF2B5EF4-FFF2-40B4-BE49-F238E27FC236}">
                <a16:creationId xmlns:a16="http://schemas.microsoft.com/office/drawing/2014/main" id="{268DCC0E-2340-442C-9E78-673FB7EEC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864" y="3680585"/>
            <a:ext cx="1962067" cy="130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389993-88EE-4652-881A-024D6B3B3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676" y="2158734"/>
            <a:ext cx="1269922" cy="262937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A44A13A4-D385-4BB8-B245-68969D346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49212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Motivation</a:t>
            </a:r>
            <a:endParaRPr lang="uk-UA" sz="3600" dirty="0">
              <a:latin typeface="+mn-lt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FEAAD034-04D3-446D-A48A-22699568874C}"/>
              </a:ext>
            </a:extLst>
          </p:cNvPr>
          <p:cNvCxnSpPr>
            <a:cxnSpLocks/>
          </p:cNvCxnSpPr>
          <p:nvPr/>
        </p:nvCxnSpPr>
        <p:spPr>
          <a:xfrm flipV="1">
            <a:off x="7614837" y="2278380"/>
            <a:ext cx="911943" cy="7357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FC3BFD9-5ACF-44F0-A108-73CBEFF06FAF}"/>
              </a:ext>
            </a:extLst>
          </p:cNvPr>
          <p:cNvCxnSpPr>
            <a:cxnSpLocks/>
          </p:cNvCxnSpPr>
          <p:nvPr/>
        </p:nvCxnSpPr>
        <p:spPr>
          <a:xfrm>
            <a:off x="7653619" y="4030320"/>
            <a:ext cx="949766" cy="5269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CCB30A1B-B0FA-4F69-97D2-4C759DBA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1D5E-5DCC-44FF-8A81-1D7735388FCB}" type="slidenum">
              <a:rPr lang="uk-UA" smtClean="0"/>
              <a:t>17</a:t>
            </a:fld>
            <a:endParaRPr lang="uk-UA"/>
          </a:p>
        </p:txBody>
      </p:sp>
      <p:sp>
        <p:nvSpPr>
          <p:cNvPr id="20" name="Нижний колонтитул 19">
            <a:extLst>
              <a:ext uri="{FF2B5EF4-FFF2-40B4-BE49-F238E27FC236}">
                <a16:creationId xmlns:a16="http://schemas.microsoft.com/office/drawing/2014/main" id="{B67AF38E-E2BB-4600-8FCF-80CC2843D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21" name="Дата 20">
            <a:extLst>
              <a:ext uri="{FF2B5EF4-FFF2-40B4-BE49-F238E27FC236}">
                <a16:creationId xmlns:a16="http://schemas.microsoft.com/office/drawing/2014/main" id="{F1CD7606-ECFB-4CE1-82B8-5A540250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</p:spTree>
    <p:extLst>
      <p:ext uri="{BB962C8B-B14F-4D97-AF65-F5344CB8AC3E}">
        <p14:creationId xmlns:p14="http://schemas.microsoft.com/office/powerpoint/2010/main" val="1448093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0D75A15-C4A6-4FC1-A568-C220C957C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8059" y="2819979"/>
            <a:ext cx="33502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…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SLSGVTWQIGNAAAGRMPGLDEYVAMRLLSAGGEPPFAMLELATGLEVPAQDLERPAVRALTEMAIMVAALDNDRHSLRKE</a:t>
            </a:r>
            <a:r>
              <a:rPr kumimoji="0" lang="en-US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…</a:t>
            </a: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C1895D4-296B-4BEB-8CFE-E79EDBD82253}"/>
              </a:ext>
            </a:extLst>
          </p:cNvPr>
          <p:cNvCxnSpPr>
            <a:cxnSpLocks/>
          </p:cNvCxnSpPr>
          <p:nvPr/>
        </p:nvCxnSpPr>
        <p:spPr>
          <a:xfrm>
            <a:off x="7674692" y="3238874"/>
            <a:ext cx="61850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BB1F0A8C-9EF1-43B4-BBCA-E93664AF8707}"/>
              </a:ext>
            </a:extLst>
          </p:cNvPr>
          <p:cNvCxnSpPr>
            <a:cxnSpLocks/>
          </p:cNvCxnSpPr>
          <p:nvPr/>
        </p:nvCxnSpPr>
        <p:spPr>
          <a:xfrm>
            <a:off x="3473668" y="3337354"/>
            <a:ext cx="61850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0B013CDE-67C8-4B43-8E3B-DA825E4A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1D5E-5DCC-44FF-8A81-1D7735388FCB}" type="slidenum">
              <a:rPr lang="uk-UA" smtClean="0"/>
              <a:t>18</a:t>
            </a:fld>
            <a:endParaRPr lang="uk-UA" dirty="0"/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B328029F-878A-4DEA-A141-79D1B69A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id="{B8368080-FC14-41A7-98CC-F95773B77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AD1005-A1EA-4A79-A4A3-3DA3FC5D6991}"/>
              </a:ext>
            </a:extLst>
          </p:cNvPr>
          <p:cNvSpPr txBox="1"/>
          <p:nvPr/>
        </p:nvSpPr>
        <p:spPr>
          <a:xfrm>
            <a:off x="8389547" y="2819979"/>
            <a:ext cx="2025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0" i="0" dirty="0">
                <a:solidFill>
                  <a:srgbClr val="212121"/>
                </a:solidFill>
                <a:effectLst/>
                <a:latin typeface="Bahnschrift" panose="020B0502040204020203" pitchFamily="34" charset="0"/>
              </a:rPr>
              <a:t>C[C@@H]1CC[C@H](C12CC[C@@H]3C2=C[C@@]4([C@H]3C(CC4)(C)C)C)C</a:t>
            </a:r>
            <a:endParaRPr lang="uk-UA" sz="1600" dirty="0">
              <a:latin typeface="Bahnschrift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002258-D7F9-49CA-AD58-6AC5C463B129}"/>
              </a:ext>
            </a:extLst>
          </p:cNvPr>
          <p:cNvSpPr txBox="1"/>
          <p:nvPr/>
        </p:nvSpPr>
        <p:spPr>
          <a:xfrm>
            <a:off x="1308951" y="2958023"/>
            <a:ext cx="2025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600" b="0" dirty="0">
                <a:solidFill>
                  <a:srgbClr val="212121"/>
                </a:solidFill>
                <a:effectLst/>
                <a:latin typeface="Bahnschrift" panose="020B0502040204020203" pitchFamily="34" charset="0"/>
              </a:rPr>
              <a:t>CC(=CCC/C(=C/CC/C(=C/COP(=O)(O)P(=O)(O)O)/C)/C)C</a:t>
            </a:r>
            <a:endParaRPr lang="uk-UA" sz="1600" dirty="0">
              <a:latin typeface="Bahnschrift" panose="020B0502040204020203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45EA278-6052-488A-92EC-6FAA1E84D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49212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Terpene biosynthesis: computer representation</a:t>
            </a:r>
            <a:endParaRPr lang="uk-UA" sz="3600" dirty="0">
              <a:latin typeface="+mn-lt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28F202D-5B83-4EBB-AF06-0FEAAA903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642" y="2357952"/>
            <a:ext cx="1954309" cy="56050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A7C29F2-635B-4E5C-BDF3-1576F4FE9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101" y="1690424"/>
            <a:ext cx="1319296" cy="112955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29D5097-152E-4907-A1F3-A64FB5668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823451"/>
            <a:ext cx="1671785" cy="996528"/>
          </a:xfrm>
          <a:prstGeom prst="rect">
            <a:avLst/>
          </a:prstGeom>
        </p:spPr>
      </p:pic>
      <p:sp>
        <p:nvSpPr>
          <p:cNvPr id="29" name="Левая фигурная скобка 28">
            <a:extLst>
              <a:ext uri="{FF2B5EF4-FFF2-40B4-BE49-F238E27FC236}">
                <a16:creationId xmlns:a16="http://schemas.microsoft.com/office/drawing/2014/main" id="{91F26D8F-6A67-45AB-9A76-37E882CEF115}"/>
              </a:ext>
            </a:extLst>
          </p:cNvPr>
          <p:cNvSpPr/>
          <p:nvPr/>
        </p:nvSpPr>
        <p:spPr>
          <a:xfrm rot="16200000">
            <a:off x="4214582" y="785284"/>
            <a:ext cx="365127" cy="6555093"/>
          </a:xfrm>
          <a:prstGeom prst="leftBrace">
            <a:avLst>
              <a:gd name="adj1" fmla="val 164221"/>
              <a:gd name="adj2" fmla="val 50000"/>
            </a:avLst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Левая фигурная скобка 29">
            <a:extLst>
              <a:ext uri="{FF2B5EF4-FFF2-40B4-BE49-F238E27FC236}">
                <a16:creationId xmlns:a16="http://schemas.microsoft.com/office/drawing/2014/main" id="{61658E28-312D-42C2-82B4-22EDC345CACD}"/>
              </a:ext>
            </a:extLst>
          </p:cNvPr>
          <p:cNvSpPr/>
          <p:nvPr/>
        </p:nvSpPr>
        <p:spPr>
          <a:xfrm rot="16200000">
            <a:off x="9263929" y="3067260"/>
            <a:ext cx="365127" cy="2025002"/>
          </a:xfrm>
          <a:prstGeom prst="leftBrace">
            <a:avLst>
              <a:gd name="adj1" fmla="val 164221"/>
              <a:gd name="adj2" fmla="val 50000"/>
            </a:avLst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17C572-46CC-4B74-9626-103F68FCB551}"/>
              </a:ext>
            </a:extLst>
          </p:cNvPr>
          <p:cNvSpPr txBox="1"/>
          <p:nvPr/>
        </p:nvSpPr>
        <p:spPr>
          <a:xfrm>
            <a:off x="3073935" y="4307683"/>
            <a:ext cx="26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accent1"/>
                </a:solidFill>
              </a:rPr>
              <a:t>Input</a:t>
            </a:r>
            <a:endParaRPr lang="uk-UA" i="1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71E986-15D2-4C77-98AE-24F4B484A513}"/>
              </a:ext>
            </a:extLst>
          </p:cNvPr>
          <p:cNvSpPr txBox="1"/>
          <p:nvPr/>
        </p:nvSpPr>
        <p:spPr>
          <a:xfrm>
            <a:off x="8153400" y="4307683"/>
            <a:ext cx="26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B050"/>
                </a:solidFill>
              </a:rPr>
              <a:t>Output</a:t>
            </a:r>
            <a:endParaRPr lang="uk-UA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00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0D75A15-C4A6-4FC1-A568-C220C957C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8059" y="2819979"/>
            <a:ext cx="33502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…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SLSGVTWQIGNAAAGRMPGLDEYVAMRLLSAGGEPPFAMLELATGLEVPAQDLERPAVRALTEMAIMVAALDNDRHSLRKE</a:t>
            </a:r>
            <a:r>
              <a:rPr kumimoji="0" lang="en-US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…</a:t>
            </a: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C1895D4-296B-4BEB-8CFE-E79EDBD82253}"/>
              </a:ext>
            </a:extLst>
          </p:cNvPr>
          <p:cNvCxnSpPr>
            <a:cxnSpLocks/>
          </p:cNvCxnSpPr>
          <p:nvPr/>
        </p:nvCxnSpPr>
        <p:spPr>
          <a:xfrm>
            <a:off x="7674692" y="3238874"/>
            <a:ext cx="61850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BB1F0A8C-9EF1-43B4-BBCA-E93664AF8707}"/>
              </a:ext>
            </a:extLst>
          </p:cNvPr>
          <p:cNvCxnSpPr>
            <a:cxnSpLocks/>
          </p:cNvCxnSpPr>
          <p:nvPr/>
        </p:nvCxnSpPr>
        <p:spPr>
          <a:xfrm>
            <a:off x="3473668" y="3337354"/>
            <a:ext cx="61850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0B013CDE-67C8-4B43-8E3B-DA825E4A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1D5E-5DCC-44FF-8A81-1D7735388FCB}" type="slidenum">
              <a:rPr lang="uk-UA" smtClean="0"/>
              <a:t>19</a:t>
            </a:fld>
            <a:endParaRPr lang="uk-UA" dirty="0"/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B328029F-878A-4DEA-A141-79D1B69A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id="{B8368080-FC14-41A7-98CC-F95773B77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AD1005-A1EA-4A79-A4A3-3DA3FC5D6991}"/>
              </a:ext>
            </a:extLst>
          </p:cNvPr>
          <p:cNvSpPr txBox="1"/>
          <p:nvPr/>
        </p:nvSpPr>
        <p:spPr>
          <a:xfrm>
            <a:off x="8389547" y="2819979"/>
            <a:ext cx="2025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0" i="0" dirty="0">
                <a:solidFill>
                  <a:srgbClr val="212121"/>
                </a:solidFill>
                <a:effectLst/>
                <a:latin typeface="Bahnschrift" panose="020B0502040204020203" pitchFamily="34" charset="0"/>
              </a:rPr>
              <a:t>C[C@@H]1CC[C@H](C12CC[C@@H]3C2=C[C@@]4([C@H]3C(CC4)(C)C)C)C</a:t>
            </a:r>
            <a:endParaRPr lang="uk-UA" sz="1600" dirty="0">
              <a:latin typeface="Bahnschrift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002258-D7F9-49CA-AD58-6AC5C463B129}"/>
              </a:ext>
            </a:extLst>
          </p:cNvPr>
          <p:cNvSpPr txBox="1"/>
          <p:nvPr/>
        </p:nvSpPr>
        <p:spPr>
          <a:xfrm>
            <a:off x="1308951" y="2958023"/>
            <a:ext cx="2025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600" b="0" dirty="0">
                <a:solidFill>
                  <a:srgbClr val="212121"/>
                </a:solidFill>
                <a:effectLst/>
                <a:latin typeface="Bahnschrift" panose="020B0502040204020203" pitchFamily="34" charset="0"/>
              </a:rPr>
              <a:t>CC(=CCC/C(=C/CC/C(=C/COP(=O)(O)P(=O)(O)O)/C)/C)C</a:t>
            </a:r>
            <a:endParaRPr lang="uk-UA" sz="1600" dirty="0">
              <a:latin typeface="Bahnschrift" panose="020B0502040204020203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45EA278-6052-488A-92EC-6FAA1E84D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49212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Terpene biosynthesis: computer representation</a:t>
            </a:r>
            <a:endParaRPr lang="uk-UA" sz="3600" dirty="0">
              <a:latin typeface="+mn-lt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28F202D-5B83-4EBB-AF06-0FEAAA903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642" y="2357952"/>
            <a:ext cx="1954309" cy="56050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A7C29F2-635B-4E5C-BDF3-1576F4FE9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101" y="1690424"/>
            <a:ext cx="1319296" cy="112955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29D5097-152E-4907-A1F3-A64FB5668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823451"/>
            <a:ext cx="1671785" cy="996528"/>
          </a:xfrm>
          <a:prstGeom prst="rect">
            <a:avLst/>
          </a:prstGeom>
        </p:spPr>
      </p:pic>
      <p:sp>
        <p:nvSpPr>
          <p:cNvPr id="29" name="Левая фигурная скобка 28">
            <a:extLst>
              <a:ext uri="{FF2B5EF4-FFF2-40B4-BE49-F238E27FC236}">
                <a16:creationId xmlns:a16="http://schemas.microsoft.com/office/drawing/2014/main" id="{91F26D8F-6A67-45AB-9A76-37E882CEF115}"/>
              </a:ext>
            </a:extLst>
          </p:cNvPr>
          <p:cNvSpPr/>
          <p:nvPr/>
        </p:nvSpPr>
        <p:spPr>
          <a:xfrm rot="16200000">
            <a:off x="4214582" y="785284"/>
            <a:ext cx="365127" cy="6555093"/>
          </a:xfrm>
          <a:prstGeom prst="leftBrace">
            <a:avLst>
              <a:gd name="adj1" fmla="val 164221"/>
              <a:gd name="adj2" fmla="val 50000"/>
            </a:avLst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Левая фигурная скобка 29">
            <a:extLst>
              <a:ext uri="{FF2B5EF4-FFF2-40B4-BE49-F238E27FC236}">
                <a16:creationId xmlns:a16="http://schemas.microsoft.com/office/drawing/2014/main" id="{61658E28-312D-42C2-82B4-22EDC345CACD}"/>
              </a:ext>
            </a:extLst>
          </p:cNvPr>
          <p:cNvSpPr/>
          <p:nvPr/>
        </p:nvSpPr>
        <p:spPr>
          <a:xfrm rot="16200000">
            <a:off x="9263929" y="3067260"/>
            <a:ext cx="365127" cy="2025002"/>
          </a:xfrm>
          <a:prstGeom prst="leftBrace">
            <a:avLst>
              <a:gd name="adj1" fmla="val 164221"/>
              <a:gd name="adj2" fmla="val 50000"/>
            </a:avLst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17C572-46CC-4B74-9626-103F68FCB551}"/>
              </a:ext>
            </a:extLst>
          </p:cNvPr>
          <p:cNvSpPr txBox="1"/>
          <p:nvPr/>
        </p:nvSpPr>
        <p:spPr>
          <a:xfrm>
            <a:off x="3073935" y="4307683"/>
            <a:ext cx="26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accent1"/>
                </a:solidFill>
              </a:rPr>
              <a:t>Input</a:t>
            </a:r>
            <a:endParaRPr lang="uk-UA" i="1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71E986-15D2-4C77-98AE-24F4B484A513}"/>
              </a:ext>
            </a:extLst>
          </p:cNvPr>
          <p:cNvSpPr txBox="1"/>
          <p:nvPr/>
        </p:nvSpPr>
        <p:spPr>
          <a:xfrm>
            <a:off x="8153400" y="4307683"/>
            <a:ext cx="26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B050"/>
                </a:solidFill>
              </a:rPr>
              <a:t>Output</a:t>
            </a:r>
            <a:endParaRPr lang="uk-UA" i="1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A920A2-8575-4CDF-9C6C-5FB28678B808}"/>
              </a:ext>
            </a:extLst>
          </p:cNvPr>
          <p:cNvSpPr txBox="1"/>
          <p:nvPr/>
        </p:nvSpPr>
        <p:spPr>
          <a:xfrm>
            <a:off x="951522" y="5074848"/>
            <a:ext cx="9820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745</a:t>
            </a:r>
            <a:r>
              <a:rPr lang="en-US" sz="2400" dirty="0"/>
              <a:t> </a:t>
            </a:r>
            <a:r>
              <a:rPr lang="en-US" sz="2400" b="1" dirty="0"/>
              <a:t>characterized reactions in total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8792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178B781-A05D-47A0-A3EF-6C1199ABB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49212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Biochemistry essentials: </a:t>
            </a:r>
            <a:r>
              <a:rPr lang="en-US" sz="3600" b="1" dirty="0">
                <a:latin typeface="+mn-lt"/>
              </a:rPr>
              <a:t>Small molecules</a:t>
            </a:r>
            <a:endParaRPr lang="uk-UA" sz="3600" b="1" dirty="0">
              <a:latin typeface="+mn-lt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EBA8C4B9-72A7-4121-9622-48E69C98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D80760-3E05-4F83-87A1-DA5BE3B1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7A5109-AF72-4056-886F-EC441164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2</a:t>
            </a:fld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621CD60-B1E5-4CC1-926A-6355DA197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98" y="1593272"/>
            <a:ext cx="3376311" cy="33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55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ED31FACA-8D61-45B7-87C1-6F84C7877F6E}"/>
              </a:ext>
            </a:extLst>
          </p:cNvPr>
          <p:cNvSpPr/>
          <p:nvPr/>
        </p:nvSpPr>
        <p:spPr>
          <a:xfrm>
            <a:off x="8034291" y="195397"/>
            <a:ext cx="3551068" cy="461665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0D75A15-C4A6-4FC1-A568-C220C957C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8059" y="2819979"/>
            <a:ext cx="33502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…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SLSGVTWQIGNAAAGRMPGLDEYVAMRLLSAGGEPPFAMLELATGLEVPAQDLERPAVRALTEMAIMVAALDNDRHSLRKE</a:t>
            </a:r>
            <a:r>
              <a:rPr kumimoji="0" lang="en-US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…</a:t>
            </a: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C1895D4-296B-4BEB-8CFE-E79EDBD82253}"/>
              </a:ext>
            </a:extLst>
          </p:cNvPr>
          <p:cNvCxnSpPr>
            <a:cxnSpLocks/>
          </p:cNvCxnSpPr>
          <p:nvPr/>
        </p:nvCxnSpPr>
        <p:spPr>
          <a:xfrm>
            <a:off x="7674692" y="3238874"/>
            <a:ext cx="61850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BB1F0A8C-9EF1-43B4-BBCA-E93664AF8707}"/>
              </a:ext>
            </a:extLst>
          </p:cNvPr>
          <p:cNvCxnSpPr>
            <a:cxnSpLocks/>
          </p:cNvCxnSpPr>
          <p:nvPr/>
        </p:nvCxnSpPr>
        <p:spPr>
          <a:xfrm>
            <a:off x="3473668" y="3337354"/>
            <a:ext cx="61850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0B013CDE-67C8-4B43-8E3B-DA825E4A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1D5E-5DCC-44FF-8A81-1D7735388FCB}" type="slidenum">
              <a:rPr lang="uk-UA" smtClean="0"/>
              <a:t>20</a:t>
            </a:fld>
            <a:endParaRPr lang="uk-UA" dirty="0"/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B328029F-878A-4DEA-A141-79D1B69A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id="{B8368080-FC14-41A7-98CC-F95773B77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AD1005-A1EA-4A79-A4A3-3DA3FC5D6991}"/>
              </a:ext>
            </a:extLst>
          </p:cNvPr>
          <p:cNvSpPr txBox="1"/>
          <p:nvPr/>
        </p:nvSpPr>
        <p:spPr>
          <a:xfrm>
            <a:off x="8389547" y="2819979"/>
            <a:ext cx="2025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0" i="0" dirty="0">
                <a:solidFill>
                  <a:srgbClr val="212121"/>
                </a:solidFill>
                <a:effectLst/>
                <a:latin typeface="Bahnschrift" panose="020B0502040204020203" pitchFamily="34" charset="0"/>
              </a:rPr>
              <a:t>C[C@@H]1CC[C@H](C12CC[C@@H]3C2=C[C@@]4([C@H]3C(CC4)(C)C)C)C</a:t>
            </a:r>
            <a:endParaRPr lang="uk-UA" sz="1600" dirty="0">
              <a:latin typeface="Bahnschrift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002258-D7F9-49CA-AD58-6AC5C463B129}"/>
              </a:ext>
            </a:extLst>
          </p:cNvPr>
          <p:cNvSpPr txBox="1"/>
          <p:nvPr/>
        </p:nvSpPr>
        <p:spPr>
          <a:xfrm>
            <a:off x="1308951" y="2958023"/>
            <a:ext cx="2025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600" b="0" dirty="0">
                <a:solidFill>
                  <a:srgbClr val="212121"/>
                </a:solidFill>
                <a:effectLst/>
                <a:latin typeface="Bahnschrift" panose="020B0502040204020203" pitchFamily="34" charset="0"/>
              </a:rPr>
              <a:t>CC(=CCC/C(=C/CC/C(=C/COP(=O)(O)P(=O)(O)O)/C)/C)C</a:t>
            </a:r>
            <a:endParaRPr lang="uk-UA" sz="1600" dirty="0">
              <a:latin typeface="Bahnschrift" panose="020B0502040204020203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45EA278-6052-488A-92EC-6FAA1E84D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49212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Sesquiterpene biosynthesis</a:t>
            </a:r>
            <a:endParaRPr lang="uk-UA" sz="3600" dirty="0">
              <a:latin typeface="+mn-lt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28F202D-5B83-4EBB-AF06-0FEAAA903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642" y="2357952"/>
            <a:ext cx="1954309" cy="56050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A7C29F2-635B-4E5C-BDF3-1576F4FE9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101" y="1690424"/>
            <a:ext cx="1319296" cy="112955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29D5097-152E-4907-A1F3-A64FB5668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823451"/>
            <a:ext cx="1671785" cy="996528"/>
          </a:xfrm>
          <a:prstGeom prst="rect">
            <a:avLst/>
          </a:prstGeom>
        </p:spPr>
      </p:pic>
      <p:sp>
        <p:nvSpPr>
          <p:cNvPr id="29" name="Левая фигурная скобка 28">
            <a:extLst>
              <a:ext uri="{FF2B5EF4-FFF2-40B4-BE49-F238E27FC236}">
                <a16:creationId xmlns:a16="http://schemas.microsoft.com/office/drawing/2014/main" id="{91F26D8F-6A67-45AB-9A76-37E882CEF115}"/>
              </a:ext>
            </a:extLst>
          </p:cNvPr>
          <p:cNvSpPr/>
          <p:nvPr/>
        </p:nvSpPr>
        <p:spPr>
          <a:xfrm rot="16200000">
            <a:off x="4214582" y="785284"/>
            <a:ext cx="365127" cy="6555093"/>
          </a:xfrm>
          <a:prstGeom prst="leftBrace">
            <a:avLst>
              <a:gd name="adj1" fmla="val 164221"/>
              <a:gd name="adj2" fmla="val 50000"/>
            </a:avLst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Левая фигурная скобка 29">
            <a:extLst>
              <a:ext uri="{FF2B5EF4-FFF2-40B4-BE49-F238E27FC236}">
                <a16:creationId xmlns:a16="http://schemas.microsoft.com/office/drawing/2014/main" id="{61658E28-312D-42C2-82B4-22EDC345CACD}"/>
              </a:ext>
            </a:extLst>
          </p:cNvPr>
          <p:cNvSpPr/>
          <p:nvPr/>
        </p:nvSpPr>
        <p:spPr>
          <a:xfrm rot="16200000">
            <a:off x="9263929" y="3067260"/>
            <a:ext cx="365127" cy="2025002"/>
          </a:xfrm>
          <a:prstGeom prst="leftBrace">
            <a:avLst>
              <a:gd name="adj1" fmla="val 164221"/>
              <a:gd name="adj2" fmla="val 50000"/>
            </a:avLst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17C572-46CC-4B74-9626-103F68FCB551}"/>
              </a:ext>
            </a:extLst>
          </p:cNvPr>
          <p:cNvSpPr txBox="1"/>
          <p:nvPr/>
        </p:nvSpPr>
        <p:spPr>
          <a:xfrm>
            <a:off x="3073935" y="4307683"/>
            <a:ext cx="26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accent1"/>
                </a:solidFill>
              </a:rPr>
              <a:t>Input</a:t>
            </a:r>
            <a:endParaRPr lang="uk-UA" i="1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71E986-15D2-4C77-98AE-24F4B484A513}"/>
              </a:ext>
            </a:extLst>
          </p:cNvPr>
          <p:cNvSpPr txBox="1"/>
          <p:nvPr/>
        </p:nvSpPr>
        <p:spPr>
          <a:xfrm>
            <a:off x="8153400" y="4307683"/>
            <a:ext cx="26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B050"/>
                </a:solidFill>
              </a:rPr>
              <a:t>Output</a:t>
            </a:r>
            <a:endParaRPr lang="uk-UA" i="1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A920A2-8575-4CDF-9C6C-5FB28678B808}"/>
              </a:ext>
            </a:extLst>
          </p:cNvPr>
          <p:cNvSpPr txBox="1"/>
          <p:nvPr/>
        </p:nvSpPr>
        <p:spPr>
          <a:xfrm>
            <a:off x="2787794" y="5125694"/>
            <a:ext cx="58651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2. </a:t>
            </a:r>
            <a:r>
              <a:rPr lang="en-US" sz="2400" dirty="0"/>
              <a:t>404 of 745 reactions are </a:t>
            </a:r>
            <a:r>
              <a:rPr lang="en-US" sz="2400" dirty="0" err="1"/>
              <a:t>biosyntheses</a:t>
            </a:r>
            <a:r>
              <a:rPr lang="en-US" sz="2400" dirty="0"/>
              <a:t> of sesquiterpenes</a:t>
            </a:r>
            <a:endParaRPr lang="uk-UA" sz="2400" dirty="0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25715DD6-DF70-4953-9387-E9C2BD461524}"/>
              </a:ext>
            </a:extLst>
          </p:cNvPr>
          <p:cNvCxnSpPr>
            <a:cxnSpLocks/>
          </p:cNvCxnSpPr>
          <p:nvPr/>
        </p:nvCxnSpPr>
        <p:spPr>
          <a:xfrm flipV="1">
            <a:off x="6587231" y="746233"/>
            <a:ext cx="2996866" cy="116944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71D6ADF-4BBD-437A-94D3-60C949C4973D}"/>
              </a:ext>
            </a:extLst>
          </p:cNvPr>
          <p:cNvSpPr txBox="1"/>
          <p:nvPr/>
        </p:nvSpPr>
        <p:spPr>
          <a:xfrm>
            <a:off x="7028360" y="195397"/>
            <a:ext cx="55491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Sesquiterpene </a:t>
            </a:r>
            <a:r>
              <a:rPr lang="en-US" sz="2400" dirty="0"/>
              <a:t>biosynthesis</a:t>
            </a:r>
            <a:endParaRPr lang="uk-UA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EFDE68-0E7F-47B0-90A9-D38B929E6548}"/>
              </a:ext>
            </a:extLst>
          </p:cNvPr>
          <p:cNvSpPr txBox="1"/>
          <p:nvPr/>
        </p:nvSpPr>
        <p:spPr>
          <a:xfrm rot="20314064">
            <a:off x="6316757" y="1011660"/>
            <a:ext cx="21789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1.</a:t>
            </a:r>
            <a:r>
              <a:rPr lang="en-US" sz="1600" dirty="0"/>
              <a:t> Can be predicted with 0.95 precision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425165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0D75A15-C4A6-4FC1-A568-C220C957C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8059" y="2819979"/>
            <a:ext cx="33502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…</a:t>
            </a:r>
            <a:r>
              <a:rPr kumimoji="0" lang="uk-UA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SLSGVTWQIGNAAAGRMPGLDEYVAMRLLSAGGEPPFAMLELATGLEVPAQDLERPAVRALTEMAIMVAALDNDRHSLRKE</a:t>
            </a:r>
            <a:r>
              <a:rPr kumimoji="0" lang="en-US" altLang="uk-UA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ahnschrift" panose="020B0502040204020203" pitchFamily="34" charset="0"/>
              </a:rPr>
              <a:t>…</a:t>
            </a:r>
            <a:endParaRPr kumimoji="0" lang="uk-UA" alt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C1895D4-296B-4BEB-8CFE-E79EDBD82253}"/>
              </a:ext>
            </a:extLst>
          </p:cNvPr>
          <p:cNvCxnSpPr>
            <a:cxnSpLocks/>
          </p:cNvCxnSpPr>
          <p:nvPr/>
        </p:nvCxnSpPr>
        <p:spPr>
          <a:xfrm>
            <a:off x="7674692" y="3238874"/>
            <a:ext cx="618506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0B013CDE-67C8-4B43-8E3B-DA825E4A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1D5E-5DCC-44FF-8A81-1D7735388FCB}" type="slidenum">
              <a:rPr lang="uk-UA" smtClean="0"/>
              <a:t>21</a:t>
            </a:fld>
            <a:endParaRPr lang="uk-UA" dirty="0"/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B328029F-878A-4DEA-A141-79D1B69A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id="{B8368080-FC14-41A7-98CC-F95773B77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AD1005-A1EA-4A79-A4A3-3DA3FC5D6991}"/>
              </a:ext>
            </a:extLst>
          </p:cNvPr>
          <p:cNvSpPr txBox="1"/>
          <p:nvPr/>
        </p:nvSpPr>
        <p:spPr>
          <a:xfrm>
            <a:off x="8389547" y="2819979"/>
            <a:ext cx="2025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0" i="0" dirty="0">
                <a:solidFill>
                  <a:srgbClr val="212121"/>
                </a:solidFill>
                <a:effectLst/>
                <a:latin typeface="Bahnschrift" panose="020B0502040204020203" pitchFamily="34" charset="0"/>
              </a:rPr>
              <a:t>C[C@@H]1CC[C@H](C12CC[C@@H]3C2=C[C@@]4([C@H]3C(CC4)(C)C)C)C</a:t>
            </a:r>
            <a:endParaRPr lang="uk-UA" sz="1600" dirty="0">
              <a:latin typeface="Bahnschrift" panose="020B0502040204020203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45EA278-6052-488A-92EC-6FAA1E84D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49212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Sesquiterpene biosynthesis</a:t>
            </a:r>
            <a:endParaRPr lang="uk-UA" sz="3600" dirty="0">
              <a:latin typeface="+mn-lt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A7C29F2-635B-4E5C-BDF3-1576F4FE9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101" y="1690424"/>
            <a:ext cx="1319296" cy="112955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29D5097-152E-4907-A1F3-A64FB5668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823451"/>
            <a:ext cx="1671785" cy="996528"/>
          </a:xfrm>
          <a:prstGeom prst="rect">
            <a:avLst/>
          </a:prstGeom>
        </p:spPr>
      </p:pic>
      <p:sp>
        <p:nvSpPr>
          <p:cNvPr id="29" name="Левая фигурная скобка 28">
            <a:extLst>
              <a:ext uri="{FF2B5EF4-FFF2-40B4-BE49-F238E27FC236}">
                <a16:creationId xmlns:a16="http://schemas.microsoft.com/office/drawing/2014/main" id="{91F26D8F-6A67-45AB-9A76-37E882CEF115}"/>
              </a:ext>
            </a:extLst>
          </p:cNvPr>
          <p:cNvSpPr/>
          <p:nvPr/>
        </p:nvSpPr>
        <p:spPr>
          <a:xfrm rot="16200000">
            <a:off x="5816986" y="2387687"/>
            <a:ext cx="365127" cy="3350285"/>
          </a:xfrm>
          <a:prstGeom prst="leftBrace">
            <a:avLst>
              <a:gd name="adj1" fmla="val 164221"/>
              <a:gd name="adj2" fmla="val 50000"/>
            </a:avLst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Левая фигурная скобка 29">
            <a:extLst>
              <a:ext uri="{FF2B5EF4-FFF2-40B4-BE49-F238E27FC236}">
                <a16:creationId xmlns:a16="http://schemas.microsoft.com/office/drawing/2014/main" id="{61658E28-312D-42C2-82B4-22EDC345CACD}"/>
              </a:ext>
            </a:extLst>
          </p:cNvPr>
          <p:cNvSpPr/>
          <p:nvPr/>
        </p:nvSpPr>
        <p:spPr>
          <a:xfrm rot="16200000">
            <a:off x="9263929" y="3067260"/>
            <a:ext cx="365127" cy="2025002"/>
          </a:xfrm>
          <a:prstGeom prst="leftBrace">
            <a:avLst>
              <a:gd name="adj1" fmla="val 164221"/>
              <a:gd name="adj2" fmla="val 50000"/>
            </a:avLst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17C572-46CC-4B74-9626-103F68FCB551}"/>
              </a:ext>
            </a:extLst>
          </p:cNvPr>
          <p:cNvSpPr txBox="1"/>
          <p:nvPr/>
        </p:nvSpPr>
        <p:spPr>
          <a:xfrm>
            <a:off x="4676339" y="4274837"/>
            <a:ext cx="26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accent1"/>
                </a:solidFill>
              </a:rPr>
              <a:t>Input</a:t>
            </a:r>
            <a:endParaRPr lang="uk-UA" i="1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B71E986-15D2-4C77-98AE-24F4B484A513}"/>
              </a:ext>
            </a:extLst>
          </p:cNvPr>
          <p:cNvSpPr txBox="1"/>
          <p:nvPr/>
        </p:nvSpPr>
        <p:spPr>
          <a:xfrm>
            <a:off x="8153400" y="4307683"/>
            <a:ext cx="26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B050"/>
                </a:solidFill>
              </a:rPr>
              <a:t>Output</a:t>
            </a:r>
            <a:endParaRPr lang="uk-UA" i="1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40C8A4-1F33-49BE-9546-EE2C11AA8D79}"/>
              </a:ext>
            </a:extLst>
          </p:cNvPr>
          <p:cNvSpPr txBox="1"/>
          <p:nvPr/>
        </p:nvSpPr>
        <p:spPr>
          <a:xfrm>
            <a:off x="3601699" y="5285850"/>
            <a:ext cx="4988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398 characterized reactions in total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4072254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F121B8-3152-4A6F-A280-F9D02D029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13" y="1647371"/>
            <a:ext cx="7360920" cy="4391298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EAEC727-70A1-4A4E-ACB6-E8A366E99D79}"/>
              </a:ext>
            </a:extLst>
          </p:cNvPr>
          <p:cNvSpPr/>
          <p:nvPr/>
        </p:nvSpPr>
        <p:spPr>
          <a:xfrm>
            <a:off x="7923086" y="662690"/>
            <a:ext cx="3790919" cy="37091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D2CC89-B422-421B-A21D-60627D9D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E5F374-5A8B-46BE-ABAA-E0E27A78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9ECAC6-E409-43D4-898D-939C3E7D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1D5E-5DCC-44FF-8A81-1D7735388FCB}" type="slidenum">
              <a:rPr lang="uk-UA" smtClean="0"/>
              <a:t>22</a:t>
            </a:fld>
            <a:endParaRPr lang="uk-UA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5D86BE3-439C-4ECF-A70F-6CEF3531CAC8}"/>
              </a:ext>
            </a:extLst>
          </p:cNvPr>
          <p:cNvCxnSpPr>
            <a:cxnSpLocks/>
          </p:cNvCxnSpPr>
          <p:nvPr/>
        </p:nvCxnSpPr>
        <p:spPr>
          <a:xfrm flipV="1">
            <a:off x="6225540" y="2913884"/>
            <a:ext cx="1631198" cy="880876"/>
          </a:xfrm>
          <a:prstGeom prst="line">
            <a:avLst/>
          </a:prstGeom>
          <a:ln w="158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3EEA3B-BD35-4823-BDEB-3085835D9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260" y="983059"/>
            <a:ext cx="3571702" cy="30476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BF9C3CE-C7B5-4BEB-BCD7-487B3C38461E}"/>
              </a:ext>
            </a:extLst>
          </p:cNvPr>
          <p:cNvSpPr txBox="1"/>
          <p:nvPr/>
        </p:nvSpPr>
        <p:spPr>
          <a:xfrm>
            <a:off x="8342790" y="4400135"/>
            <a:ext cx="328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31F20"/>
                </a:solidFill>
              </a:rPr>
              <a:t>Each dot represents a molecule</a:t>
            </a:r>
          </a:p>
          <a:p>
            <a:pPr algn="ctr"/>
            <a:r>
              <a:rPr lang="en-US" i="1" dirty="0">
                <a:solidFill>
                  <a:srgbClr val="231F20"/>
                </a:solidFill>
              </a:rPr>
              <a:t>(Color: fraction of double bonds with respect to all bonds)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977692-597A-4947-BF2E-CDDBE153E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8966">
            <a:off x="6186814" y="2642918"/>
            <a:ext cx="2217256" cy="672898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DCDED660-AAD7-490C-81E0-47F10445750B}"/>
              </a:ext>
            </a:extLst>
          </p:cNvPr>
          <p:cNvSpPr txBox="1">
            <a:spLocks/>
          </p:cNvSpPr>
          <p:nvPr/>
        </p:nvSpPr>
        <p:spPr>
          <a:xfrm>
            <a:off x="838200" y="593725"/>
            <a:ext cx="105156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Proposed solution</a:t>
            </a:r>
            <a:endParaRPr lang="uk-UA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9566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F99C20-782C-4482-87C1-6011D7351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384" y="347492"/>
            <a:ext cx="5165382" cy="308150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1ABDA-DAEA-4B25-9BC4-1E1840F95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Main steps:</a:t>
            </a:r>
            <a:endParaRPr lang="uk-UA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4B7703-6BFA-422E-868A-8D0A1B52C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+mj-lt"/>
              </a:rPr>
              <a:t>Data preparation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+mj-lt"/>
              </a:rPr>
              <a:t>Evaluation metric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+mj-lt"/>
              </a:rPr>
              <a:t>Transformer (</a:t>
            </a:r>
            <a:r>
              <a:rPr lang="en-US" sz="3600" b="1" dirty="0"/>
              <a:t>1.</a:t>
            </a:r>
            <a:r>
              <a:rPr lang="en-US" sz="3600" dirty="0">
                <a:latin typeface="+mj-lt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+mj-lt"/>
              </a:rPr>
              <a:t>Variational autoencoder (</a:t>
            </a:r>
            <a:r>
              <a:rPr lang="en-US" sz="3600" b="1" dirty="0"/>
              <a:t>3.</a:t>
            </a:r>
            <a:r>
              <a:rPr lang="en-US" sz="3600" dirty="0">
                <a:latin typeface="+mj-lt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+mj-lt"/>
              </a:rPr>
              <a:t>Multilayer perceptron (</a:t>
            </a:r>
            <a:r>
              <a:rPr lang="en-US" sz="3600" b="1" dirty="0"/>
              <a:t>2.</a:t>
            </a:r>
            <a:r>
              <a:rPr lang="en-US" sz="3600" dirty="0">
                <a:latin typeface="+mj-lt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latin typeface="+mj-lt"/>
              </a:rPr>
              <a:t>Results</a:t>
            </a:r>
            <a:endParaRPr lang="uk-UA" sz="3600" dirty="0">
              <a:latin typeface="+mj-lt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BCFDCA-BD6C-4CA3-85B9-53ADC2D7A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DEB7AD-7094-44C9-AAC8-9556CA478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C7220F-B3AD-4CF0-8C64-1DDFB67A6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792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AF2AB82-F1E8-4A40-A8C4-9CCD5D8B9996}"/>
              </a:ext>
            </a:extLst>
          </p:cNvPr>
          <p:cNvSpPr txBox="1">
            <a:spLocks/>
          </p:cNvSpPr>
          <p:nvPr/>
        </p:nvSpPr>
        <p:spPr>
          <a:xfrm>
            <a:off x="838200" y="842718"/>
            <a:ext cx="105156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3600" dirty="0">
              <a:latin typeface="+mn-lt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7AC4E50-1391-43EF-A48B-7DF4EA58BBB3}"/>
              </a:ext>
            </a:extLst>
          </p:cNvPr>
          <p:cNvSpPr txBox="1">
            <a:spLocks/>
          </p:cNvSpPr>
          <p:nvPr/>
        </p:nvSpPr>
        <p:spPr>
          <a:xfrm>
            <a:off x="838200" y="593725"/>
            <a:ext cx="105156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Data preparation: TPS database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6C67A0DD-277F-4D90-A787-23796A9C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6F9440-B68E-4664-9E9C-489BEB49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FDEF01-AAFA-4854-8F19-B68804BE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24</a:t>
            </a:fld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B12101-93AF-44BE-8DB4-FE0628269341}"/>
              </a:ext>
            </a:extLst>
          </p:cNvPr>
          <p:cNvSpPr txBox="1"/>
          <p:nvPr/>
        </p:nvSpPr>
        <p:spPr>
          <a:xfrm>
            <a:off x="754109" y="2437603"/>
            <a:ext cx="616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…</a:t>
            </a:r>
            <a:endParaRPr lang="uk-UA" sz="5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5B0E37-CF38-41A9-874F-6840A217816E}"/>
              </a:ext>
            </a:extLst>
          </p:cNvPr>
          <p:cNvSpPr txBox="1"/>
          <p:nvPr/>
        </p:nvSpPr>
        <p:spPr>
          <a:xfrm>
            <a:off x="10302756" y="2437603"/>
            <a:ext cx="616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…</a:t>
            </a:r>
            <a:endParaRPr lang="uk-UA" sz="5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A6599C-9451-4C50-BC4D-86B56636C571}"/>
              </a:ext>
            </a:extLst>
          </p:cNvPr>
          <p:cNvSpPr txBox="1"/>
          <p:nvPr/>
        </p:nvSpPr>
        <p:spPr>
          <a:xfrm rot="5400000">
            <a:off x="5998192" y="4153972"/>
            <a:ext cx="616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…</a:t>
            </a:r>
            <a:endParaRPr lang="uk-UA" sz="540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EA4B1CC-FAE4-4B09-82A8-836F55E0BB29}"/>
              </a:ext>
            </a:extLst>
          </p:cNvPr>
          <p:cNvCxnSpPr/>
          <p:nvPr/>
        </p:nvCxnSpPr>
        <p:spPr>
          <a:xfrm>
            <a:off x="1804775" y="2312483"/>
            <a:ext cx="8263932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EA12CE1-F4C1-403A-A7D9-18F724A517B3}"/>
              </a:ext>
            </a:extLst>
          </p:cNvPr>
          <p:cNvCxnSpPr>
            <a:cxnSpLocks/>
          </p:cNvCxnSpPr>
          <p:nvPr/>
        </p:nvCxnSpPr>
        <p:spPr>
          <a:xfrm>
            <a:off x="3442656" y="1366555"/>
            <a:ext cx="0" cy="2975695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098B9C1-E6EB-4018-B425-C0A023DF8008}"/>
              </a:ext>
            </a:extLst>
          </p:cNvPr>
          <p:cNvSpPr txBox="1"/>
          <p:nvPr/>
        </p:nvSpPr>
        <p:spPr>
          <a:xfrm>
            <a:off x="1908109" y="1598836"/>
            <a:ext cx="1457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Substrate</a:t>
            </a:r>
            <a:endParaRPr lang="uk-UA" sz="2400" b="1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A6BD00-C172-430B-A3AB-6EC58BCA6BF8}"/>
              </a:ext>
            </a:extLst>
          </p:cNvPr>
          <p:cNvSpPr txBox="1"/>
          <p:nvPr/>
        </p:nvSpPr>
        <p:spPr>
          <a:xfrm>
            <a:off x="3763945" y="1418931"/>
            <a:ext cx="1457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Enzyme sequence</a:t>
            </a:r>
            <a:endParaRPr lang="uk-UA" sz="2400" b="1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268E6B-4E5C-4612-8EB9-5862E4D68472}"/>
              </a:ext>
            </a:extLst>
          </p:cNvPr>
          <p:cNvSpPr txBox="1"/>
          <p:nvPr/>
        </p:nvSpPr>
        <p:spPr>
          <a:xfrm>
            <a:off x="5844791" y="1333525"/>
            <a:ext cx="2114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SMILES of product</a:t>
            </a:r>
            <a:endParaRPr lang="uk-UA" sz="2400" b="1" dirty="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611D45-38D9-4521-843B-CD69CECDBAE7}"/>
              </a:ext>
            </a:extLst>
          </p:cNvPr>
          <p:cNvSpPr txBox="1"/>
          <p:nvPr/>
        </p:nvSpPr>
        <p:spPr>
          <a:xfrm>
            <a:off x="8788381" y="1506487"/>
            <a:ext cx="769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Type</a:t>
            </a:r>
            <a:endParaRPr lang="uk-UA" sz="2400" b="1" dirty="0"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A5DB21-746D-4964-8229-559A2074D0A7}"/>
              </a:ext>
            </a:extLst>
          </p:cNvPr>
          <p:cNvSpPr txBox="1"/>
          <p:nvPr/>
        </p:nvSpPr>
        <p:spPr>
          <a:xfrm>
            <a:off x="1706245" y="2857046"/>
            <a:ext cx="1736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i="1" dirty="0">
                <a:latin typeface="+mj-lt"/>
              </a:rPr>
              <a:t>((2E,6E)-FPP</a:t>
            </a:r>
            <a:endParaRPr lang="uk-UA" sz="2000" i="1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A4F001-CA90-4A85-B384-F1D2D61C2F01}"/>
              </a:ext>
            </a:extLst>
          </p:cNvPr>
          <p:cNvSpPr txBox="1"/>
          <p:nvPr/>
        </p:nvSpPr>
        <p:spPr>
          <a:xfrm>
            <a:off x="8923887" y="2836747"/>
            <a:ext cx="758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>
                <a:latin typeface="+mj-lt"/>
              </a:rPr>
              <a:t>sesq</a:t>
            </a:r>
            <a:endParaRPr lang="uk-UA" sz="2000" i="1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922ECF-8AF0-4E08-97FD-3D2A5D7EC294}"/>
              </a:ext>
            </a:extLst>
          </p:cNvPr>
          <p:cNvSpPr txBox="1"/>
          <p:nvPr/>
        </p:nvSpPr>
        <p:spPr>
          <a:xfrm>
            <a:off x="5627636" y="2857046"/>
            <a:ext cx="28361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latin typeface="+mj-lt"/>
              </a:rPr>
              <a:t>…</a:t>
            </a:r>
            <a:r>
              <a:rPr lang="cs-CZ" sz="2000" i="1" dirty="0">
                <a:latin typeface="+mj-lt"/>
              </a:rPr>
              <a:t>[C@@](CCC[C@@H]1</a:t>
            </a:r>
            <a:r>
              <a:rPr lang="en-US" sz="2000" i="1" dirty="0">
                <a:latin typeface="+mj-lt"/>
              </a:rPr>
              <a:t>…</a:t>
            </a:r>
            <a:endParaRPr lang="uk-UA" sz="2000" i="1" dirty="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CD87B8-7159-40CD-8900-719E6F237EF0}"/>
              </a:ext>
            </a:extLst>
          </p:cNvPr>
          <p:cNvSpPr txBox="1"/>
          <p:nvPr/>
        </p:nvSpPr>
        <p:spPr>
          <a:xfrm>
            <a:off x="3477756" y="2857046"/>
            <a:ext cx="1982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latin typeface="+mj-lt"/>
              </a:rPr>
              <a:t>…</a:t>
            </a:r>
            <a:r>
              <a:rPr lang="cs-CZ" sz="2000" i="1" dirty="0">
                <a:latin typeface="+mj-lt"/>
              </a:rPr>
              <a:t>PLFSPIRQAIHP</a:t>
            </a:r>
            <a:r>
              <a:rPr lang="en-US" sz="2000" i="1" dirty="0">
                <a:latin typeface="+mj-lt"/>
              </a:rPr>
              <a:t>…</a:t>
            </a:r>
            <a:endParaRPr lang="uk-UA" sz="2000" i="1" dirty="0">
              <a:latin typeface="+mj-lt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9978D02-056D-4F70-B8BA-F9613AFDEB14}"/>
              </a:ext>
            </a:extLst>
          </p:cNvPr>
          <p:cNvCxnSpPr>
            <a:cxnSpLocks/>
          </p:cNvCxnSpPr>
          <p:nvPr/>
        </p:nvCxnSpPr>
        <p:spPr>
          <a:xfrm>
            <a:off x="1799332" y="3761120"/>
            <a:ext cx="8345575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A5C34B92-70A9-4887-81E7-6E9C2F455AF6}"/>
              </a:ext>
            </a:extLst>
          </p:cNvPr>
          <p:cNvCxnSpPr>
            <a:cxnSpLocks/>
          </p:cNvCxnSpPr>
          <p:nvPr/>
        </p:nvCxnSpPr>
        <p:spPr>
          <a:xfrm>
            <a:off x="8461572" y="1310951"/>
            <a:ext cx="0" cy="2975695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30E7F169-9F10-4DD3-9EB4-6097BC780F5C}"/>
              </a:ext>
            </a:extLst>
          </p:cNvPr>
          <p:cNvCxnSpPr>
            <a:cxnSpLocks/>
          </p:cNvCxnSpPr>
          <p:nvPr/>
        </p:nvCxnSpPr>
        <p:spPr>
          <a:xfrm>
            <a:off x="5542245" y="1456593"/>
            <a:ext cx="0" cy="2975695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76F4598-1C3C-425E-B09F-87C69A2AF2B3}"/>
              </a:ext>
            </a:extLst>
          </p:cNvPr>
          <p:cNvSpPr txBox="1"/>
          <p:nvPr/>
        </p:nvSpPr>
        <p:spPr>
          <a:xfrm>
            <a:off x="1786844" y="5144707"/>
            <a:ext cx="4993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745 samples =  86 + 66 + 8 * 66 + 65</a:t>
            </a:r>
            <a:endParaRPr lang="uk-UA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5A377D-F0AA-4525-80D4-4BB20B851BE5}"/>
              </a:ext>
            </a:extLst>
          </p:cNvPr>
          <p:cNvSpPr txBox="1"/>
          <p:nvPr/>
        </p:nvSpPr>
        <p:spPr>
          <a:xfrm>
            <a:off x="10734989" y="2713671"/>
            <a:ext cx="1457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13 features</a:t>
            </a:r>
            <a:endParaRPr lang="uk-UA" sz="24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F00230-FB30-45F1-B210-323602A039A9}"/>
              </a:ext>
            </a:extLst>
          </p:cNvPr>
          <p:cNvSpPr txBox="1"/>
          <p:nvPr/>
        </p:nvSpPr>
        <p:spPr>
          <a:xfrm>
            <a:off x="7090522" y="5021388"/>
            <a:ext cx="44254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/>
              <a:t>(</a:t>
            </a:r>
            <a:r>
              <a:rPr lang="en-US" sz="2400" b="1" i="1" dirty="0"/>
              <a:t>398</a:t>
            </a:r>
            <a:r>
              <a:rPr lang="en-US" sz="2400" i="1" dirty="0"/>
              <a:t>/745 correspond to </a:t>
            </a:r>
            <a:r>
              <a:rPr lang="en-US" sz="2400" b="1" i="1" dirty="0"/>
              <a:t>sesquiterpene</a:t>
            </a:r>
            <a:r>
              <a:rPr lang="en-US" sz="2400" i="1" dirty="0"/>
              <a:t> </a:t>
            </a:r>
            <a:r>
              <a:rPr lang="en-US" sz="2400" i="1" dirty="0" err="1"/>
              <a:t>biosyntheses</a:t>
            </a:r>
            <a:r>
              <a:rPr lang="en-US" sz="2400" i="1" dirty="0"/>
              <a:t>)</a:t>
            </a:r>
            <a:endParaRPr lang="uk-UA" sz="2400" i="1" dirty="0"/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2E1AA920-2365-460A-B6E1-C6B907AECB54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3477756" y="5590404"/>
            <a:ext cx="560844" cy="4490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8F3554C-A8DE-4B59-9C88-E95FD0D7012D}"/>
              </a:ext>
            </a:extLst>
          </p:cNvPr>
          <p:cNvSpPr txBox="1"/>
          <p:nvPr/>
        </p:nvSpPr>
        <p:spPr>
          <a:xfrm>
            <a:off x="2304276" y="6039497"/>
            <a:ext cx="2346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Hidden test fold</a:t>
            </a:r>
            <a:endParaRPr lang="uk-UA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FC0AB8-8676-45F7-80B5-3CCB829598F1}"/>
              </a:ext>
            </a:extLst>
          </p:cNvPr>
          <p:cNvSpPr txBox="1"/>
          <p:nvPr/>
        </p:nvSpPr>
        <p:spPr>
          <a:xfrm>
            <a:off x="4227854" y="6036136"/>
            <a:ext cx="101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 fold</a:t>
            </a:r>
            <a:endParaRPr lang="uk-UA" dirty="0"/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6C175D9A-39B1-42BD-A6BA-FBE669ECDC66}"/>
              </a:ext>
            </a:extLst>
          </p:cNvPr>
          <p:cNvCxnSpPr>
            <a:cxnSpLocks/>
            <a:stCxn id="32" idx="0"/>
          </p:cNvCxnSpPr>
          <p:nvPr/>
        </p:nvCxnSpPr>
        <p:spPr>
          <a:xfrm flipV="1">
            <a:off x="4736544" y="5606372"/>
            <a:ext cx="0" cy="4297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Левая фигурная скобка 33">
            <a:extLst>
              <a:ext uri="{FF2B5EF4-FFF2-40B4-BE49-F238E27FC236}">
                <a16:creationId xmlns:a16="http://schemas.microsoft.com/office/drawing/2014/main" id="{1C6A6F15-E817-493D-87CF-C5B9E3DA2CE5}"/>
              </a:ext>
            </a:extLst>
          </p:cNvPr>
          <p:cNvSpPr/>
          <p:nvPr/>
        </p:nvSpPr>
        <p:spPr>
          <a:xfrm rot="16200000">
            <a:off x="5742230" y="4941483"/>
            <a:ext cx="161838" cy="1322062"/>
          </a:xfrm>
          <a:prstGeom prst="leftBrace">
            <a:avLst>
              <a:gd name="adj1" fmla="val 78333"/>
              <a:gd name="adj2" fmla="val 50000"/>
            </a:avLst>
          </a:prstGeom>
          <a:ln w="2222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sz="1400"/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13D94215-1157-4BA4-85A3-B30AB8AF2521}"/>
              </a:ext>
            </a:extLst>
          </p:cNvPr>
          <p:cNvCxnSpPr>
            <a:cxnSpLocks/>
          </p:cNvCxnSpPr>
          <p:nvPr/>
        </p:nvCxnSpPr>
        <p:spPr>
          <a:xfrm flipH="1" flipV="1">
            <a:off x="5860063" y="5772396"/>
            <a:ext cx="624118" cy="2499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C3EF596E-B9EF-4AEB-A9F5-A790156920BC}"/>
              </a:ext>
            </a:extLst>
          </p:cNvPr>
          <p:cNvSpPr txBox="1"/>
          <p:nvPr/>
        </p:nvSpPr>
        <p:spPr>
          <a:xfrm>
            <a:off x="5473569" y="6031289"/>
            <a:ext cx="369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 folds (9-Fold Cross-Validation)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432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3B4B05-DA6B-4D00-A248-6966607C6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0786" y="1478111"/>
            <a:ext cx="9120387" cy="423698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AF2AB82-F1E8-4A40-A8C4-9CCD5D8B9996}"/>
              </a:ext>
            </a:extLst>
          </p:cNvPr>
          <p:cNvSpPr txBox="1">
            <a:spLocks/>
          </p:cNvSpPr>
          <p:nvPr/>
        </p:nvSpPr>
        <p:spPr>
          <a:xfrm>
            <a:off x="838200" y="842718"/>
            <a:ext cx="105156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36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118C45-DC75-4303-90BF-D07244CACA8A}"/>
              </a:ext>
            </a:extLst>
          </p:cNvPr>
          <p:cNvSpPr txBox="1"/>
          <p:nvPr/>
        </p:nvSpPr>
        <p:spPr>
          <a:xfrm>
            <a:off x="371596" y="3180707"/>
            <a:ext cx="21991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u="none" strike="noStrike" baseline="0" dirty="0"/>
              <a:t>16,311 molecules</a:t>
            </a:r>
            <a:r>
              <a:rPr lang="en-US" sz="2400" b="1" i="0" u="none" strike="noStrike" baseline="0" dirty="0"/>
              <a:t> </a:t>
            </a:r>
            <a:r>
              <a:rPr lang="en-US" sz="2400" i="1" u="none" strike="noStrike" baseline="0" dirty="0"/>
              <a:t>(either sesquiterpenes or molecules similar to sesquiterpenes)</a:t>
            </a:r>
            <a:endParaRPr lang="uk-UA" sz="2400" i="1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E7AC4E50-1391-43EF-A48B-7DF4EA58BBB3}"/>
              </a:ext>
            </a:extLst>
          </p:cNvPr>
          <p:cNvSpPr txBox="1">
            <a:spLocks/>
          </p:cNvSpPr>
          <p:nvPr/>
        </p:nvSpPr>
        <p:spPr>
          <a:xfrm>
            <a:off x="838200" y="593725"/>
            <a:ext cx="105156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Data preparation: </a:t>
            </a:r>
            <a:r>
              <a:rPr lang="en-US" sz="3600" dirty="0" err="1">
                <a:latin typeface="+mn-lt"/>
              </a:rPr>
              <a:t>SesqSim</a:t>
            </a:r>
            <a:r>
              <a:rPr lang="en-US" sz="3600" dirty="0">
                <a:latin typeface="+mn-lt"/>
              </a:rPr>
              <a:t> dataset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6C67A0DD-277F-4D90-A787-23796A9C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6F9440-B68E-4664-9E9C-489BEB49E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FDEF01-AAFA-4854-8F19-B68804BE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25</a:t>
            </a:fld>
            <a:endParaRPr lang="uk-UA"/>
          </a:p>
        </p:txBody>
      </p:sp>
      <p:sp>
        <p:nvSpPr>
          <p:cNvPr id="7" name="Левая фигурная скобка 6">
            <a:extLst>
              <a:ext uri="{FF2B5EF4-FFF2-40B4-BE49-F238E27FC236}">
                <a16:creationId xmlns:a16="http://schemas.microsoft.com/office/drawing/2014/main" id="{49491C7B-CB5E-4ED0-9D17-FB163CCD6CE3}"/>
              </a:ext>
            </a:extLst>
          </p:cNvPr>
          <p:cNvSpPr/>
          <p:nvPr/>
        </p:nvSpPr>
        <p:spPr>
          <a:xfrm>
            <a:off x="2108563" y="1478111"/>
            <a:ext cx="634637" cy="4159014"/>
          </a:xfrm>
          <a:prstGeom prst="leftBrace">
            <a:avLst>
              <a:gd name="adj1" fmla="val 11283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8F3DDE0C-5951-4DBE-B039-2092D0E884D5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4688677" y="5646852"/>
            <a:ext cx="1490181" cy="3205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CC3AF33-227E-408A-81C9-67801698D62B}"/>
              </a:ext>
            </a:extLst>
          </p:cNvPr>
          <p:cNvSpPr txBox="1"/>
          <p:nvPr/>
        </p:nvSpPr>
        <p:spPr>
          <a:xfrm>
            <a:off x="3198495" y="5967380"/>
            <a:ext cx="298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Similarity based on the </a:t>
            </a:r>
            <a:r>
              <a:rPr lang="en-US" b="1" dirty="0" err="1"/>
              <a:t>ChEBI</a:t>
            </a:r>
            <a:r>
              <a:rPr lang="en-US" b="1" dirty="0"/>
              <a:t> ontology</a:t>
            </a:r>
            <a:endParaRPr lang="uk-UA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035594-8984-4AF3-8CE0-EAD5E29C8FF3}"/>
              </a:ext>
            </a:extLst>
          </p:cNvPr>
          <p:cNvSpPr txBox="1"/>
          <p:nvPr/>
        </p:nvSpPr>
        <p:spPr>
          <a:xfrm>
            <a:off x="7982463" y="5967380"/>
            <a:ext cx="258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Similarity based on the structure</a:t>
            </a:r>
            <a:endParaRPr lang="uk-UA" b="1" dirty="0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9EBF745E-D707-4F8F-95B3-B355C7D9D5EB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7268791" y="5598048"/>
            <a:ext cx="2006284" cy="3693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914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7D13A3-16EB-4711-BC5A-73843C3F3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740" y="1953925"/>
            <a:ext cx="6873240" cy="33921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2E523D-B031-44DC-A1C8-91998AE982AF}"/>
              </a:ext>
            </a:extLst>
          </p:cNvPr>
          <p:cNvSpPr/>
          <p:nvPr/>
        </p:nvSpPr>
        <p:spPr>
          <a:xfrm>
            <a:off x="2231793" y="1337823"/>
            <a:ext cx="953368" cy="1062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CCE1B-DBC0-45CE-A427-0D4A9EA9D3B8}"/>
              </a:ext>
            </a:extLst>
          </p:cNvPr>
          <p:cNvSpPr txBox="1"/>
          <p:nvPr/>
        </p:nvSpPr>
        <p:spPr>
          <a:xfrm>
            <a:off x="5613689" y="3721001"/>
            <a:ext cx="1238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?</a:t>
            </a:r>
            <a:endParaRPr lang="uk-UA" sz="8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1113C2-3D44-4193-B7EB-DA0304061D59}"/>
              </a:ext>
            </a:extLst>
          </p:cNvPr>
          <p:cNvSpPr txBox="1"/>
          <p:nvPr/>
        </p:nvSpPr>
        <p:spPr>
          <a:xfrm>
            <a:off x="5613689" y="4418836"/>
            <a:ext cx="1238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=</a:t>
            </a:r>
            <a:endParaRPr lang="uk-UA" sz="80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42B671F-9950-48C3-AE61-683FE6787686}"/>
              </a:ext>
            </a:extLst>
          </p:cNvPr>
          <p:cNvSpPr txBox="1">
            <a:spLocks/>
          </p:cNvSpPr>
          <p:nvPr/>
        </p:nvSpPr>
        <p:spPr>
          <a:xfrm>
            <a:off x="838200" y="593725"/>
            <a:ext cx="105156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Evaluation metric</a:t>
            </a:r>
            <a:endParaRPr lang="uk-UA" sz="3600" dirty="0">
              <a:latin typeface="+mn-lt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6AB17918-E081-4D1D-BA09-69F78229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0075F9-BED2-4DD7-95A4-517F00C73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EDA79F-27FF-4111-9B91-F84706D9E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26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7217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E0435C-610A-469D-B5AA-0352877AF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820" y="1660545"/>
            <a:ext cx="4404360" cy="400935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638811F-746B-421F-8723-8E7D06BC2632}"/>
              </a:ext>
            </a:extLst>
          </p:cNvPr>
          <p:cNvSpPr txBox="1">
            <a:spLocks/>
          </p:cNvSpPr>
          <p:nvPr/>
        </p:nvSpPr>
        <p:spPr>
          <a:xfrm>
            <a:off x="838200" y="593725"/>
            <a:ext cx="105156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Evaluation metric selection: Molecular fingerprints</a:t>
            </a:r>
            <a:endParaRPr lang="uk-UA" sz="3600" dirty="0">
              <a:latin typeface="+mn-lt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A2D5F5F9-B9A0-4314-BC61-1AFF6DF2E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155AF6-A8EA-4AFC-ABFE-FD180BE5E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262D59-6261-416B-929E-3E927B1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27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4616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BB67B6-51A2-4A6C-83F4-D8838E6A7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1366310"/>
            <a:ext cx="6838950" cy="4536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FFC850-BE76-41D9-B859-C7EBB9614FC5}"/>
              </a:ext>
            </a:extLst>
          </p:cNvPr>
          <p:cNvSpPr txBox="1"/>
          <p:nvPr/>
        </p:nvSpPr>
        <p:spPr>
          <a:xfrm>
            <a:off x="746759" y="1603295"/>
            <a:ext cx="346710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410 sesquiterpenes from TPS database + 410 molecules from </a:t>
            </a:r>
            <a:r>
              <a:rPr lang="en-US" sz="2000" dirty="0" err="1"/>
              <a:t>SesqSim</a:t>
            </a:r>
            <a:r>
              <a:rPr lang="en-US" sz="2000" dirty="0"/>
              <a:t>:</a:t>
            </a:r>
          </a:p>
          <a:p>
            <a:pPr algn="l"/>
            <a:endParaRPr lang="en-US" sz="2000" b="1" dirty="0"/>
          </a:p>
          <a:p>
            <a:pPr algn="l"/>
            <a:r>
              <a:rPr lang="en-US" sz="2000" b="1" dirty="0"/>
              <a:t>g</a:t>
            </a:r>
            <a:r>
              <a:rPr lang="en-US" sz="2000" b="0" i="0" u="none" strike="noStrike" baseline="0" dirty="0"/>
              <a:t> - fraction of different bits within all fingerprints</a:t>
            </a:r>
          </a:p>
          <a:p>
            <a:pPr algn="l"/>
            <a:endParaRPr lang="en-US" sz="2000" dirty="0"/>
          </a:p>
          <a:p>
            <a:pPr algn="l"/>
            <a:r>
              <a:rPr lang="en-US" sz="2000" b="1" i="0" u="none" strike="noStrike" baseline="0" dirty="0"/>
              <a:t>l</a:t>
            </a:r>
            <a:r>
              <a:rPr lang="en-US" sz="2000" b="0" i="0" u="none" strike="noStrike" baseline="0" dirty="0"/>
              <a:t> - mean fraction of different  bits between all pairs of TPS database sesquiterpenes and selected </a:t>
            </a:r>
            <a:r>
              <a:rPr lang="en-US" sz="2000" b="0" i="0" u="none" strike="noStrike" baseline="0" dirty="0" err="1"/>
              <a:t>SesqSim</a:t>
            </a:r>
            <a:r>
              <a:rPr lang="en-US" sz="2000" b="0" i="0" u="none" strike="noStrike" baseline="0" dirty="0"/>
              <a:t> molecules</a:t>
            </a:r>
          </a:p>
          <a:p>
            <a:pPr algn="l"/>
            <a:endParaRPr lang="en-US" sz="2000" b="0" i="0" u="none" strike="noStrike" baseline="0" dirty="0"/>
          </a:p>
          <a:p>
            <a:pPr algn="l"/>
            <a:r>
              <a:rPr lang="en-US" sz="2000" b="1" i="0" u="none" strike="noStrike" baseline="0" dirty="0"/>
              <a:t>p</a:t>
            </a:r>
            <a:r>
              <a:rPr lang="en-US" sz="2000" b="0" i="0" u="none" strike="noStrike" baseline="0" dirty="0"/>
              <a:t> - mean fraction of positive bits within all fingerprints</a:t>
            </a:r>
            <a:endParaRPr lang="uk-UA" sz="20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14DB751-C3FB-42DE-A462-51DCE6023F1B}"/>
              </a:ext>
            </a:extLst>
          </p:cNvPr>
          <p:cNvSpPr txBox="1">
            <a:spLocks/>
          </p:cNvSpPr>
          <p:nvPr/>
        </p:nvSpPr>
        <p:spPr>
          <a:xfrm>
            <a:off x="838200" y="593725"/>
            <a:ext cx="105156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Evaluation metric selection: Fingerprint selection</a:t>
            </a:r>
            <a:endParaRPr lang="uk-UA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3819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DE25DB-8808-41C8-8392-E1BBD7C69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10" y="1027068"/>
            <a:ext cx="7021246" cy="110534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638811F-746B-421F-8723-8E7D06BC2632}"/>
              </a:ext>
            </a:extLst>
          </p:cNvPr>
          <p:cNvSpPr txBox="1">
            <a:spLocks/>
          </p:cNvSpPr>
          <p:nvPr/>
        </p:nvSpPr>
        <p:spPr>
          <a:xfrm>
            <a:off x="838199" y="593725"/>
            <a:ext cx="10787743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Evaluation metric selection: Metric on fingerprints</a:t>
            </a:r>
            <a:endParaRPr lang="uk-UA" sz="3600" dirty="0">
              <a:latin typeface="+mn-lt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A2D5F5F9-B9A0-4314-BC61-1AFF6DF2E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155AF6-A8EA-4AFC-ABFE-FD180BE5E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262D59-6261-416B-929E-3E927B1E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29</a:t>
            </a:fld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8C8DED-C305-4964-A50E-5E5A01184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756" y="2159734"/>
            <a:ext cx="7998488" cy="4169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C25DE8-5255-465B-A2A0-A7E25BFBE91A}"/>
              </a:ext>
            </a:extLst>
          </p:cNvPr>
          <p:cNvSpPr txBox="1"/>
          <p:nvPr/>
        </p:nvSpPr>
        <p:spPr>
          <a:xfrm>
            <a:off x="8610600" y="1164239"/>
            <a:ext cx="3015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(Intersection over union on positive bits)</a:t>
            </a:r>
            <a:endParaRPr lang="uk-UA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149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178B781-A05D-47A0-A3EF-6C1199ABB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49212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Biochemistry essentials: </a:t>
            </a:r>
            <a:r>
              <a:rPr lang="en-US" sz="3600" b="1" dirty="0">
                <a:latin typeface="+mn-lt"/>
              </a:rPr>
              <a:t>Small molecules</a:t>
            </a:r>
            <a:endParaRPr lang="uk-UA" sz="3600" b="1" dirty="0">
              <a:latin typeface="+mn-lt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EBA8C4B9-72A7-4121-9622-48E69C98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D80760-3E05-4F83-87A1-DA5BE3B1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7A5109-AF72-4056-886F-EC441164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3</a:t>
            </a:fld>
            <a:endParaRPr lang="uk-UA"/>
          </a:p>
        </p:txBody>
      </p:sp>
      <p:sp>
        <p:nvSpPr>
          <p:cNvPr id="26" name="Левая фигурная скобка 25">
            <a:extLst>
              <a:ext uri="{FF2B5EF4-FFF2-40B4-BE49-F238E27FC236}">
                <a16:creationId xmlns:a16="http://schemas.microsoft.com/office/drawing/2014/main" id="{8E3B5FCB-80A6-4B19-B13A-5DFE0289020D}"/>
              </a:ext>
            </a:extLst>
          </p:cNvPr>
          <p:cNvSpPr/>
          <p:nvPr/>
        </p:nvSpPr>
        <p:spPr>
          <a:xfrm>
            <a:off x="5118531" y="1197107"/>
            <a:ext cx="581891" cy="4662054"/>
          </a:xfrm>
          <a:prstGeom prst="leftBrace">
            <a:avLst>
              <a:gd name="adj1" fmla="val 80769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271F9C-6CC5-4A54-8970-738AC762EF9A}"/>
              </a:ext>
            </a:extLst>
          </p:cNvPr>
          <p:cNvSpPr txBox="1"/>
          <p:nvPr/>
        </p:nvSpPr>
        <p:spPr>
          <a:xfrm>
            <a:off x="5576329" y="3136324"/>
            <a:ext cx="189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Color</a:t>
            </a:r>
            <a:endParaRPr lang="uk-UA" sz="2800" b="1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8319E3-54C0-4403-BE08-8757C55367FE}"/>
              </a:ext>
            </a:extLst>
          </p:cNvPr>
          <p:cNvSpPr txBox="1"/>
          <p:nvPr/>
        </p:nvSpPr>
        <p:spPr>
          <a:xfrm>
            <a:off x="5576329" y="1464869"/>
            <a:ext cx="1917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Aroma</a:t>
            </a:r>
            <a:endParaRPr lang="uk-UA" sz="2800" b="1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EF0B07-CBEA-4920-8779-B49978BFB2F3}"/>
              </a:ext>
            </a:extLst>
          </p:cNvPr>
          <p:cNvSpPr txBox="1"/>
          <p:nvPr/>
        </p:nvSpPr>
        <p:spPr>
          <a:xfrm>
            <a:off x="5576329" y="4732000"/>
            <a:ext cx="269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S</a:t>
            </a:r>
            <a:r>
              <a:rPr lang="uk-UA" sz="2800" b="1" dirty="0" err="1">
                <a:latin typeface="+mj-lt"/>
              </a:rPr>
              <a:t>weetness</a:t>
            </a:r>
            <a:r>
              <a:rPr lang="uk-UA" sz="2800" b="1" dirty="0">
                <a:latin typeface="+mj-lt"/>
              </a:rPr>
              <a:t> 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621CD60-B1E5-4CC1-926A-6355DA197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98" y="1593272"/>
            <a:ext cx="3376311" cy="33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33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889B6D46-1963-4F63-8F18-3281321C3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F6B23-5F6A-42D4-8C65-398FFA437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77FC96-0DA7-4DBE-A6B6-E2D3F236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30</a:t>
            </a:fld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51F5EE-C3AE-4F5C-9C7A-D3AD2A54C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077" y="1207363"/>
            <a:ext cx="6963845" cy="516136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DDD3E3B-EF21-4D69-99E2-81C34BF11534}"/>
              </a:ext>
            </a:extLst>
          </p:cNvPr>
          <p:cNvSpPr txBox="1">
            <a:spLocks/>
          </p:cNvSpPr>
          <p:nvPr/>
        </p:nvSpPr>
        <p:spPr>
          <a:xfrm>
            <a:off x="838200" y="593725"/>
            <a:ext cx="11511224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Evaluation metric selection:  Examples</a:t>
            </a:r>
            <a:endParaRPr lang="uk-UA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8657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3DBBC4E2-5ABB-48C3-906F-435DBAB9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8BE346-FAAE-452B-B81B-634E756E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89879-83E9-4A7D-8AD0-A14A8C4E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31</a:t>
            </a:fld>
            <a:endParaRPr lang="uk-UA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B12FEB9-CB83-482E-820F-A9E14148F4EF}"/>
              </a:ext>
            </a:extLst>
          </p:cNvPr>
          <p:cNvSpPr txBox="1">
            <a:spLocks/>
          </p:cNvSpPr>
          <p:nvPr/>
        </p:nvSpPr>
        <p:spPr>
          <a:xfrm>
            <a:off x="3080657" y="1321836"/>
            <a:ext cx="10787743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[</a:t>
            </a:r>
            <a:r>
              <a:rPr lang="cs-CZ" sz="3600" i="1" dirty="0">
                <a:latin typeface="+mn-lt"/>
              </a:rPr>
              <a:t>Rives</a:t>
            </a:r>
            <a:r>
              <a:rPr lang="en-US" sz="3600" i="1" dirty="0">
                <a:latin typeface="+mn-lt"/>
              </a:rPr>
              <a:t> et al.]</a:t>
            </a:r>
            <a:endParaRPr lang="uk-UA" sz="3600" i="1" dirty="0">
              <a:latin typeface="+mn-lt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EA0AC88-9CE8-45C9-B698-795275CCCF74}"/>
              </a:ext>
            </a:extLst>
          </p:cNvPr>
          <p:cNvSpPr txBox="1">
            <a:spLocks/>
          </p:cNvSpPr>
          <p:nvPr/>
        </p:nvSpPr>
        <p:spPr>
          <a:xfrm>
            <a:off x="838199" y="593725"/>
            <a:ext cx="10787743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ESM-1b Transformer (</a:t>
            </a:r>
            <a:r>
              <a:rPr lang="en-US" sz="3600" b="1" dirty="0">
                <a:latin typeface="+mn-lt"/>
              </a:rPr>
              <a:t>1.</a:t>
            </a:r>
            <a:r>
              <a:rPr lang="en-US" sz="3600" dirty="0">
                <a:latin typeface="+mn-lt"/>
              </a:rPr>
              <a:t>)</a:t>
            </a:r>
            <a:endParaRPr lang="uk-UA" sz="3600" dirty="0">
              <a:latin typeface="+mn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18EA5BB-F053-4A81-AD83-3CE8A0E78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299" y="556978"/>
            <a:ext cx="5165382" cy="3081508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C50E259-54A5-4788-84E2-11FCDC2AA27D}"/>
              </a:ext>
            </a:extLst>
          </p:cNvPr>
          <p:cNvCxnSpPr/>
          <p:nvPr/>
        </p:nvCxnSpPr>
        <p:spPr>
          <a:xfrm>
            <a:off x="7264400" y="1133475"/>
            <a:ext cx="889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6413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3881D1-0CE9-48C0-A6F6-3D850663F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299" y="556978"/>
            <a:ext cx="5165382" cy="308150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8E407A3-04B8-4932-8126-CD5275102837}"/>
              </a:ext>
            </a:extLst>
          </p:cNvPr>
          <p:cNvSpPr/>
          <p:nvPr/>
        </p:nvSpPr>
        <p:spPr>
          <a:xfrm>
            <a:off x="6118809" y="3167656"/>
            <a:ext cx="2610479" cy="400050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BBC4E2-5ABB-48C3-906F-435DBAB9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8BE346-FAAE-452B-B81B-634E756E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89879-83E9-4A7D-8AD0-A14A8C4E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32</a:t>
            </a:fld>
            <a:endParaRPr lang="uk-UA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B12FEB9-CB83-482E-820F-A9E14148F4EF}"/>
              </a:ext>
            </a:extLst>
          </p:cNvPr>
          <p:cNvSpPr txBox="1">
            <a:spLocks/>
          </p:cNvSpPr>
          <p:nvPr/>
        </p:nvSpPr>
        <p:spPr>
          <a:xfrm>
            <a:off x="838199" y="593725"/>
            <a:ext cx="10787743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ESM-1b Transformer (</a:t>
            </a:r>
            <a:r>
              <a:rPr lang="en-US" sz="3600" b="1" dirty="0">
                <a:latin typeface="+mn-lt"/>
              </a:rPr>
              <a:t>1.</a:t>
            </a:r>
            <a:r>
              <a:rPr lang="en-US" sz="3600" dirty="0">
                <a:latin typeface="+mn-lt"/>
              </a:rPr>
              <a:t>)</a:t>
            </a:r>
            <a:endParaRPr lang="uk-UA" sz="36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88EF42-47CB-4CEA-BBB6-DC28F8DAE30C}"/>
              </a:ext>
            </a:extLst>
          </p:cNvPr>
          <p:cNvSpPr txBox="1"/>
          <p:nvPr/>
        </p:nvSpPr>
        <p:spPr>
          <a:xfrm>
            <a:off x="662971" y="1443841"/>
            <a:ext cx="568432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Trained on </a:t>
            </a:r>
            <a:r>
              <a:rPr lang="cs-CZ" sz="2800" b="0" i="0" u="none" strike="noStrike" baseline="0" dirty="0">
                <a:latin typeface="+mj-lt"/>
              </a:rPr>
              <a:t>masked language modeling task</a:t>
            </a:r>
            <a:r>
              <a:rPr lang="en-US" sz="2800" b="0" i="0" u="none" strike="noStrike" baseline="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on </a:t>
            </a:r>
            <a:r>
              <a:rPr lang="en-US" sz="2800" b="1" dirty="0">
                <a:latin typeface="+mj-lt"/>
              </a:rPr>
              <a:t>86 billion amino acids across 250 million protein sequences</a:t>
            </a:r>
            <a:r>
              <a:rPr lang="en-US" sz="2800" dirty="0">
                <a:latin typeface="+mj-lt"/>
              </a:rPr>
              <a:t> spanning evolutionary diversity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3701B8-D62B-42AC-B972-5F40ACD97250}"/>
              </a:ext>
            </a:extLst>
          </p:cNvPr>
          <p:cNvSpPr txBox="1"/>
          <p:nvPr/>
        </p:nvSpPr>
        <p:spPr>
          <a:xfrm>
            <a:off x="6158996" y="3215328"/>
            <a:ext cx="33320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uk-UA" sz="1400" b="0" i="0" u="none" strike="noStrike" cap="none" normalizeH="0" baseline="0" dirty="0">
                <a:ln>
                  <a:noFill/>
                </a:ln>
                <a:effectLst/>
                <a:latin typeface="Arial Unicode MS" panose="020B0604020202020204" pitchFamily="34" charset="-128"/>
              </a:rPr>
              <a:t>…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Unicode MS" panose="020B0604020202020204" pitchFamily="34" charset="-128"/>
              </a:rPr>
              <a:t>K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 Unicode MS" panose="020B0604020202020204" pitchFamily="34" charset="-128"/>
              </a:rPr>
              <a:t>A</a:t>
            </a:r>
            <a:r>
              <a:rPr kumimoji="0" lang="en-US" altLang="uk-UA" sz="1400" b="1" i="0" u="none" strike="noStrike" cap="none" normalizeH="0" baseline="0" dirty="0">
                <a:ln>
                  <a:noFill/>
                </a:ln>
                <a:effectLst/>
                <a:latin typeface="Arial Unicode MS" panose="020B0604020202020204" pitchFamily="34" charset="-128"/>
              </a:rPr>
              <a:t>?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G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Unicode MS" panose="020B0604020202020204" pitchFamily="34" charset="-128"/>
              </a:rPr>
              <a:t>F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G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Y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Arial Unicode MS" panose="020B0604020202020204" pitchFamily="34" charset="-128"/>
              </a:rPr>
              <a:t>S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 Unicode MS" panose="020B0604020202020204" pitchFamily="34" charset="-128"/>
              </a:rPr>
              <a:t>M</a:t>
            </a:r>
            <a:r>
              <a:rPr kumimoji="0" lang="en-US" altLang="uk-UA" sz="1400" b="1" i="0" u="none" strike="noStrike" cap="none" normalizeH="0" baseline="0" dirty="0">
                <a:ln>
                  <a:noFill/>
                </a:ln>
                <a:effectLst/>
                <a:latin typeface="Arial Unicode MS" panose="020B0604020202020204" pitchFamily="34" charset="-128"/>
              </a:rPr>
              <a:t>?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 Unicode MS" panose="020B0604020202020204" pitchFamily="34" charset="-128"/>
              </a:rPr>
              <a:t>T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Unicode MS" panose="020B0604020202020204" pitchFamily="34" charset="-128"/>
              </a:rPr>
              <a:t>RR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 Unicode MS" panose="020B0604020202020204" pitchFamily="34" charset="-128"/>
              </a:rPr>
              <a:t>V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kumimoji="0" lang="en-US" altLang="uk-UA" sz="1400" b="0" i="0" u="none" strike="noStrike" cap="none" normalizeH="0" baseline="0" dirty="0">
                <a:ln>
                  <a:noFill/>
                </a:ln>
                <a:solidFill>
                  <a:srgbClr val="2F5597"/>
                </a:solidFill>
                <a:effectLst/>
                <a:latin typeface="Arial Unicode MS" panose="020B0604020202020204" pitchFamily="34" charset="-128"/>
              </a:rPr>
              <a:t>R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Y</a:t>
            </a:r>
            <a:r>
              <a:rPr kumimoji="0" lang="en-US" altLang="uk-UA" sz="1400" b="0" i="0" u="none" strike="noStrike" cap="none" normalizeH="0" baseline="0" dirty="0">
                <a:ln>
                  <a:noFill/>
                </a:ln>
                <a:effectLst/>
                <a:latin typeface="Arial Unicode MS" panose="020B0604020202020204" pitchFamily="34" charset="-128"/>
              </a:rPr>
              <a:t>…</a:t>
            </a:r>
            <a:endParaRPr lang="uk-UA" sz="1400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8CC8D14-FE7F-40EA-82FD-75AE6478797A}"/>
              </a:ext>
            </a:extLst>
          </p:cNvPr>
          <p:cNvSpPr/>
          <p:nvPr/>
        </p:nvSpPr>
        <p:spPr>
          <a:xfrm>
            <a:off x="5649280" y="496420"/>
            <a:ext cx="2610479" cy="400050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FBAFAC-7931-4AF1-B494-B647CEE21AC6}"/>
              </a:ext>
            </a:extLst>
          </p:cNvPr>
          <p:cNvSpPr txBox="1"/>
          <p:nvPr/>
        </p:nvSpPr>
        <p:spPr>
          <a:xfrm>
            <a:off x="5649280" y="542556"/>
            <a:ext cx="33320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uk-UA" sz="1400" b="0" i="0" u="none" strike="noStrike" cap="none" normalizeH="0" baseline="0" dirty="0">
                <a:ln>
                  <a:noFill/>
                </a:ln>
                <a:effectLst/>
                <a:latin typeface="Arial Unicode MS" panose="020B0604020202020204" pitchFamily="34" charset="-128"/>
              </a:rPr>
              <a:t>…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 Unicode MS" panose="020B0604020202020204" pitchFamily="34" charset="-128"/>
              </a:rPr>
              <a:t>K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 Unicode MS" panose="020B0604020202020204" pitchFamily="34" charset="-128"/>
              </a:rPr>
              <a:t>A</a:t>
            </a:r>
            <a:r>
              <a:rPr kumimoji="0" lang="uk-UA" altLang="uk-UA" sz="1400" b="1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 Black" panose="020B0A04020102020204" pitchFamily="34" charset="0"/>
              </a:rPr>
              <a:t>A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G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Unicode MS" panose="020B0604020202020204" pitchFamily="34" charset="-128"/>
              </a:rPr>
              <a:t>F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 Unicode MS" panose="020B0604020202020204" pitchFamily="34" charset="-128"/>
              </a:rPr>
              <a:t>G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Y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Arial Unicode MS" panose="020B0604020202020204" pitchFamily="34" charset="-128"/>
              </a:rPr>
              <a:t>S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Arial Unicode MS" panose="020B0604020202020204" pitchFamily="34" charset="-128"/>
              </a:rPr>
              <a:t>M</a:t>
            </a:r>
            <a:r>
              <a:rPr kumimoji="0" lang="en-US" altLang="uk-UA" sz="1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D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 Unicode MS" panose="020B0604020202020204" pitchFamily="34" charset="-128"/>
              </a:rPr>
              <a:t>T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Unicode MS" panose="020B0604020202020204" pitchFamily="34" charset="-128"/>
              </a:rPr>
              <a:t>RR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 Unicode MS" panose="020B0604020202020204" pitchFamily="34" charset="-128"/>
              </a:rPr>
              <a:t>V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 Unicode MS" panose="020B0604020202020204" pitchFamily="34" charset="-128"/>
              </a:rPr>
              <a:t>I</a:t>
            </a:r>
            <a:r>
              <a:rPr kumimoji="0" lang="en-US" altLang="uk-UA" sz="1400" b="0" i="0" u="none" strike="noStrike" cap="none" normalizeH="0" baseline="0" dirty="0">
                <a:ln>
                  <a:noFill/>
                </a:ln>
                <a:solidFill>
                  <a:srgbClr val="2F5597"/>
                </a:solidFill>
                <a:effectLst/>
                <a:latin typeface="Arial Unicode MS" panose="020B0604020202020204" pitchFamily="34" charset="-128"/>
              </a:rPr>
              <a:t>R</a:t>
            </a:r>
            <a:r>
              <a:rPr kumimoji="0" lang="uk-UA" altLang="uk-UA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 panose="020B0604020202020204" pitchFamily="34" charset="-128"/>
              </a:rPr>
              <a:t>Y</a:t>
            </a:r>
            <a:r>
              <a:rPr kumimoji="0" lang="en-US" altLang="uk-UA" sz="1400" b="0" i="0" u="none" strike="noStrike" cap="none" normalizeH="0" baseline="0" dirty="0">
                <a:ln>
                  <a:noFill/>
                </a:ln>
                <a:effectLst/>
                <a:latin typeface="Arial Unicode MS" panose="020B0604020202020204" pitchFamily="34" charset="-128"/>
              </a:rPr>
              <a:t>…</a:t>
            </a:r>
            <a:endParaRPr lang="uk-UA" sz="1400" dirty="0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C4E7862-63A1-42A8-985C-ED59BCFE71B8}"/>
              </a:ext>
            </a:extLst>
          </p:cNvPr>
          <p:cNvCxnSpPr>
            <a:cxnSpLocks/>
          </p:cNvCxnSpPr>
          <p:nvPr/>
        </p:nvCxnSpPr>
        <p:spPr>
          <a:xfrm flipH="1" flipV="1">
            <a:off x="7403093" y="2642235"/>
            <a:ext cx="1" cy="508405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: уступ 22">
            <a:extLst>
              <a:ext uri="{FF2B5EF4-FFF2-40B4-BE49-F238E27FC236}">
                <a16:creationId xmlns:a16="http://schemas.microsoft.com/office/drawing/2014/main" id="{A913F7F7-0EC2-4295-A292-8D524C164877}"/>
              </a:ext>
            </a:extLst>
          </p:cNvPr>
          <p:cNvCxnSpPr>
            <a:cxnSpLocks/>
          </p:cNvCxnSpPr>
          <p:nvPr/>
        </p:nvCxnSpPr>
        <p:spPr>
          <a:xfrm rot="10800000">
            <a:off x="6954520" y="951450"/>
            <a:ext cx="943592" cy="582682"/>
          </a:xfrm>
          <a:prstGeom prst="bentConnector3">
            <a:avLst>
              <a:gd name="adj1" fmla="val 99866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54E2AF7-50B4-457A-BA5B-AA16D8F132E1}"/>
              </a:ext>
            </a:extLst>
          </p:cNvPr>
          <p:cNvSpPr txBox="1"/>
          <p:nvPr/>
        </p:nvSpPr>
        <p:spPr>
          <a:xfrm>
            <a:off x="6037795" y="1856133"/>
            <a:ext cx="1226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Training</a:t>
            </a:r>
            <a:endParaRPr lang="uk-UA" sz="2000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EC15BF1-DCF9-4B6E-A24D-56E4B11AF8A1}"/>
              </a:ext>
            </a:extLst>
          </p:cNvPr>
          <p:cNvCxnSpPr/>
          <p:nvPr/>
        </p:nvCxnSpPr>
        <p:spPr>
          <a:xfrm>
            <a:off x="7264400" y="1133475"/>
            <a:ext cx="889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390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3881D1-0CE9-48C0-A6F6-3D850663F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299" y="556978"/>
            <a:ext cx="5165382" cy="308150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3DBBC4E2-5ABB-48C3-906F-435DBAB9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8BE346-FAAE-452B-B81B-634E756E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89879-83E9-4A7D-8AD0-A14A8C4E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33</a:t>
            </a:fld>
            <a:endParaRPr lang="uk-UA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B12FEB9-CB83-482E-820F-A9E14148F4EF}"/>
              </a:ext>
            </a:extLst>
          </p:cNvPr>
          <p:cNvSpPr txBox="1">
            <a:spLocks/>
          </p:cNvSpPr>
          <p:nvPr/>
        </p:nvSpPr>
        <p:spPr>
          <a:xfrm>
            <a:off x="838199" y="593725"/>
            <a:ext cx="10787743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ESM-1b Transformer (</a:t>
            </a:r>
            <a:r>
              <a:rPr lang="en-US" sz="3600" b="1" dirty="0">
                <a:latin typeface="+mn-lt"/>
              </a:rPr>
              <a:t>1.</a:t>
            </a:r>
            <a:r>
              <a:rPr lang="en-US" sz="3600" dirty="0">
                <a:latin typeface="+mn-lt"/>
              </a:rPr>
              <a:t>)</a:t>
            </a:r>
            <a:endParaRPr lang="uk-UA" sz="3600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88EF42-47CB-4CEA-BBB6-DC28F8DAE30C}"/>
              </a:ext>
            </a:extLst>
          </p:cNvPr>
          <p:cNvSpPr txBox="1"/>
          <p:nvPr/>
        </p:nvSpPr>
        <p:spPr>
          <a:xfrm>
            <a:off x="662971" y="1443841"/>
            <a:ext cx="568432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Trained on </a:t>
            </a:r>
            <a:r>
              <a:rPr lang="cs-CZ" sz="2800" b="0" i="0" u="none" strike="noStrike" baseline="0" dirty="0">
                <a:latin typeface="+mj-lt"/>
              </a:rPr>
              <a:t>masked language modeling task</a:t>
            </a:r>
            <a:r>
              <a:rPr lang="en-US" sz="2800" b="0" i="0" u="none" strike="noStrike" baseline="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on </a:t>
            </a:r>
            <a:r>
              <a:rPr lang="en-US" sz="2800" b="1" dirty="0">
                <a:latin typeface="+mj-lt"/>
              </a:rPr>
              <a:t>86 billion amino acids across 250 million protein sequences</a:t>
            </a:r>
            <a:r>
              <a:rPr lang="en-US" sz="2800" dirty="0">
                <a:latin typeface="+mj-lt"/>
              </a:rPr>
              <a:t> spanning evolutionary diversity</a:t>
            </a:r>
          </a:p>
          <a:p>
            <a:endParaRPr lang="en-US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model contains information about </a:t>
            </a:r>
            <a:r>
              <a:rPr lang="en-US" sz="2800" b="1" dirty="0">
                <a:latin typeface="+mj-lt"/>
              </a:rPr>
              <a:t>biological properties in its representations</a:t>
            </a:r>
            <a:endParaRPr lang="en-US" sz="28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6FA4FF-9D63-46CD-9362-3778E7DCDD80}"/>
              </a:ext>
            </a:extLst>
          </p:cNvPr>
          <p:cNvSpPr txBox="1"/>
          <p:nvPr/>
        </p:nvSpPr>
        <p:spPr>
          <a:xfrm>
            <a:off x="5968014" y="3996477"/>
            <a:ext cx="60945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The </a:t>
            </a:r>
            <a:r>
              <a:rPr lang="en-US" sz="2800" b="1" dirty="0">
                <a:latin typeface="+mj-lt"/>
              </a:rPr>
              <a:t>learned representation space has a multiscale organization reflecting structure</a:t>
            </a:r>
            <a:r>
              <a:rPr lang="en-US" sz="2800" dirty="0">
                <a:latin typeface="+mj-lt"/>
              </a:rPr>
              <a:t> from the level of biochemical properties of amino acids to remote homology of proteins</a:t>
            </a:r>
            <a:endParaRPr lang="uk-UA" sz="2800" dirty="0">
              <a:latin typeface="+mj-lt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EBAB950-E03D-49EC-881B-454FD5CD2F80}"/>
              </a:ext>
            </a:extLst>
          </p:cNvPr>
          <p:cNvCxnSpPr/>
          <p:nvPr/>
        </p:nvCxnSpPr>
        <p:spPr>
          <a:xfrm>
            <a:off x="7264400" y="1133475"/>
            <a:ext cx="889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5038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3DBBC4E2-5ABB-48C3-906F-435DBAB9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8BE346-FAAE-452B-B81B-634E756E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89879-83E9-4A7D-8AD0-A14A8C4E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34</a:t>
            </a:fld>
            <a:endParaRPr lang="uk-UA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B12FEB9-CB83-482E-820F-A9E14148F4EF}"/>
              </a:ext>
            </a:extLst>
          </p:cNvPr>
          <p:cNvSpPr txBox="1">
            <a:spLocks/>
          </p:cNvSpPr>
          <p:nvPr/>
        </p:nvSpPr>
        <p:spPr>
          <a:xfrm>
            <a:off x="838199" y="593725"/>
            <a:ext cx="11059887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ESM-1b Transformer: UMAP on TPS database embeddings</a:t>
            </a:r>
            <a:endParaRPr lang="uk-UA" sz="3600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8A4066-FD35-4599-8D49-68D32863D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30" y="1584434"/>
            <a:ext cx="8465010" cy="4150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4848CC-3A7E-4FE7-9B19-52A689B70B87}"/>
              </a:ext>
            </a:extLst>
          </p:cNvPr>
          <p:cNvSpPr txBox="1"/>
          <p:nvPr/>
        </p:nvSpPr>
        <p:spPr>
          <a:xfrm>
            <a:off x="4988560" y="1399768"/>
            <a:ext cx="1680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Substrate:</a:t>
            </a:r>
            <a:endParaRPr lang="uk-U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ED7BFC-0A14-4FA5-B659-7D249BB0669F}"/>
              </a:ext>
            </a:extLst>
          </p:cNvPr>
          <p:cNvSpPr txBox="1"/>
          <p:nvPr/>
        </p:nvSpPr>
        <p:spPr>
          <a:xfrm>
            <a:off x="9296400" y="2602220"/>
            <a:ext cx="2509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Conclusion:</a:t>
            </a:r>
          </a:p>
          <a:p>
            <a:r>
              <a:rPr lang="en-US" sz="2800" b="1" dirty="0"/>
              <a:t>embeddings capture enzyme activity</a:t>
            </a:r>
          </a:p>
        </p:txBody>
      </p:sp>
    </p:spTree>
    <p:extLst>
      <p:ext uri="{BB962C8B-B14F-4D97-AF65-F5344CB8AC3E}">
        <p14:creationId xmlns:p14="http://schemas.microsoft.com/office/powerpoint/2010/main" val="3831866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3DBBC4E2-5ABB-48C3-906F-435DBAB9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8BE346-FAAE-452B-B81B-634E756E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89879-83E9-4A7D-8AD0-A14A8C4E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35</a:t>
            </a:fld>
            <a:endParaRPr lang="uk-UA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B12FEB9-CB83-482E-820F-A9E14148F4EF}"/>
              </a:ext>
            </a:extLst>
          </p:cNvPr>
          <p:cNvSpPr txBox="1">
            <a:spLocks/>
          </p:cNvSpPr>
          <p:nvPr/>
        </p:nvSpPr>
        <p:spPr>
          <a:xfrm>
            <a:off x="838199" y="593725"/>
            <a:ext cx="10787743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ESM-1b Transformer: Fingerprint prediction</a:t>
            </a:r>
            <a:endParaRPr lang="uk-UA" sz="3600" dirty="0">
              <a:latin typeface="+mn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EB7E31-8694-4DBE-B3D0-DF40E7C2D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69440"/>
            <a:ext cx="7470194" cy="37033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02F922-FE97-457D-B169-A10767C4310E}"/>
              </a:ext>
            </a:extLst>
          </p:cNvPr>
          <p:cNvSpPr txBox="1"/>
          <p:nvPr/>
        </p:nvSpPr>
        <p:spPr>
          <a:xfrm>
            <a:off x="1960880" y="1684774"/>
            <a:ext cx="387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Prediction of the molecular fingerprint</a:t>
            </a:r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16530D-4CE1-4E1B-A171-911BFEC6ED58}"/>
              </a:ext>
            </a:extLst>
          </p:cNvPr>
          <p:cNvSpPr txBox="1"/>
          <p:nvPr/>
        </p:nvSpPr>
        <p:spPr>
          <a:xfrm>
            <a:off x="8493760" y="2813159"/>
            <a:ext cx="3393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Conclusion:</a:t>
            </a:r>
          </a:p>
          <a:p>
            <a:r>
              <a:rPr lang="en-US" sz="2800" b="1" dirty="0">
                <a:latin typeface="+mn-lt"/>
              </a:rPr>
              <a:t>ESM-1b Transformer is appropriate for the primary task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020432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F1F144-239D-48C0-B5F3-F37129188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299" y="556978"/>
            <a:ext cx="5165382" cy="3081508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3DBBC4E2-5ABB-48C3-906F-435DBAB9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8BE346-FAAE-452B-B81B-634E756E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89879-83E9-4A7D-8AD0-A14A8C4E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36</a:t>
            </a:fld>
            <a:endParaRPr lang="uk-UA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B12FEB9-CB83-482E-820F-A9E14148F4EF}"/>
              </a:ext>
            </a:extLst>
          </p:cNvPr>
          <p:cNvSpPr txBox="1">
            <a:spLocks/>
          </p:cNvSpPr>
          <p:nvPr/>
        </p:nvSpPr>
        <p:spPr>
          <a:xfrm>
            <a:off x="838199" y="593725"/>
            <a:ext cx="10787743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Chemical VAE (</a:t>
            </a:r>
            <a:r>
              <a:rPr lang="en-US" sz="3600" b="1" dirty="0">
                <a:latin typeface="+mn-lt"/>
              </a:rPr>
              <a:t>3.</a:t>
            </a:r>
            <a:r>
              <a:rPr lang="en-US" sz="3600" dirty="0">
                <a:latin typeface="+mn-lt"/>
              </a:rPr>
              <a:t>)</a:t>
            </a:r>
            <a:endParaRPr lang="uk-UA" sz="3600" dirty="0">
              <a:latin typeface="+mn-lt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4C21A36-5954-429C-A236-0877B99FF0E0}"/>
              </a:ext>
            </a:extLst>
          </p:cNvPr>
          <p:cNvCxnSpPr>
            <a:cxnSpLocks/>
          </p:cNvCxnSpPr>
          <p:nvPr/>
        </p:nvCxnSpPr>
        <p:spPr>
          <a:xfrm>
            <a:off x="9453880" y="1138555"/>
            <a:ext cx="57404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521FDCA-BEFE-4B6C-8994-73654205DDD3}"/>
              </a:ext>
            </a:extLst>
          </p:cNvPr>
          <p:cNvSpPr txBox="1"/>
          <p:nvPr/>
        </p:nvSpPr>
        <p:spPr>
          <a:xfrm>
            <a:off x="1343272" y="108585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+mn-lt"/>
              </a:rPr>
              <a:t>[</a:t>
            </a:r>
            <a:r>
              <a:rPr lang="cs-CZ" sz="3600" i="1" dirty="0">
                <a:ea typeface="+mj-ea"/>
                <a:cs typeface="+mj-cs"/>
              </a:rPr>
              <a:t>Gómez-Bombarelli</a:t>
            </a:r>
            <a:r>
              <a:rPr lang="en-US" sz="3600" i="1" dirty="0">
                <a:ea typeface="+mj-ea"/>
                <a:cs typeface="+mj-cs"/>
              </a:rPr>
              <a:t> et al.</a:t>
            </a:r>
            <a:r>
              <a:rPr lang="en-US" sz="3600" dirty="0">
                <a:latin typeface="+mn-lt"/>
              </a:rPr>
              <a:t>]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5518253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3DBBC4E2-5ABB-48C3-906F-435DBAB9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8BE346-FAAE-452B-B81B-634E756E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89879-83E9-4A7D-8AD0-A14A8C4E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37</a:t>
            </a:fld>
            <a:endParaRPr lang="uk-UA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B12FEB9-CB83-482E-820F-A9E14148F4EF}"/>
              </a:ext>
            </a:extLst>
          </p:cNvPr>
          <p:cNvSpPr txBox="1">
            <a:spLocks/>
          </p:cNvSpPr>
          <p:nvPr/>
        </p:nvSpPr>
        <p:spPr>
          <a:xfrm>
            <a:off x="838199" y="593725"/>
            <a:ext cx="10787743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Chemical VAE (</a:t>
            </a:r>
            <a:r>
              <a:rPr lang="en-US" sz="3600" b="1" dirty="0">
                <a:latin typeface="+mn-lt"/>
              </a:rPr>
              <a:t>3.</a:t>
            </a:r>
            <a:r>
              <a:rPr lang="en-US" sz="3600" dirty="0">
                <a:latin typeface="+mn-lt"/>
              </a:rPr>
              <a:t>)</a:t>
            </a:r>
            <a:endParaRPr lang="uk-UA" sz="3600" dirty="0"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F1F144-239D-48C0-B5F3-F37129188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299" y="556978"/>
            <a:ext cx="5165382" cy="30815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15A186-6D50-4066-A578-A62E3C63A5CF}"/>
              </a:ext>
            </a:extLst>
          </p:cNvPr>
          <p:cNvSpPr txBox="1"/>
          <p:nvPr/>
        </p:nvSpPr>
        <p:spPr>
          <a:xfrm>
            <a:off x="423418" y="1305054"/>
            <a:ext cx="55930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Variational autoencoder on </a:t>
            </a:r>
            <a:r>
              <a:rPr lang="en-US" sz="2800" b="1" dirty="0">
                <a:latin typeface="+mj-lt"/>
              </a:rPr>
              <a:t>SMILES strings</a:t>
            </a:r>
            <a:r>
              <a:rPr lang="en-US" sz="2800" dirty="0">
                <a:latin typeface="+mj-lt"/>
              </a:rPr>
              <a:t>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Encoder: 1D convolution (3 layers)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Decoder: GRU (3 layers)</a:t>
            </a:r>
          </a:p>
          <a:p>
            <a:endParaRPr lang="en-US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Trained on </a:t>
            </a:r>
            <a:r>
              <a:rPr lang="en-US" sz="2800" b="1" dirty="0">
                <a:latin typeface="+mj-lt"/>
              </a:rPr>
              <a:t>250 000 </a:t>
            </a:r>
            <a:r>
              <a:rPr lang="en-US" sz="2800" dirty="0">
                <a:latin typeface="+mj-lt"/>
              </a:rPr>
              <a:t>synthetic molecules from </a:t>
            </a:r>
            <a:r>
              <a:rPr lang="en-US" sz="2800" b="1" dirty="0">
                <a:latin typeface="+mj-lt"/>
              </a:rPr>
              <a:t>ZINC</a:t>
            </a:r>
            <a:r>
              <a:rPr lang="en-US" sz="2800" dirty="0">
                <a:latin typeface="+mj-lt"/>
              </a:rPr>
              <a:t> database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ED1C89F-79AA-46C6-AC30-B6565A051FEA}"/>
              </a:ext>
            </a:extLst>
          </p:cNvPr>
          <p:cNvCxnSpPr>
            <a:cxnSpLocks/>
          </p:cNvCxnSpPr>
          <p:nvPr/>
        </p:nvCxnSpPr>
        <p:spPr>
          <a:xfrm>
            <a:off x="9453880" y="1138555"/>
            <a:ext cx="57404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8E25414-9A1E-4869-A7C0-3C4CA0BE51A2}"/>
              </a:ext>
            </a:extLst>
          </p:cNvPr>
          <p:cNvSpPr/>
          <p:nvPr/>
        </p:nvSpPr>
        <p:spPr>
          <a:xfrm>
            <a:off x="9372601" y="1090203"/>
            <a:ext cx="736598" cy="430094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86F90F-AA7D-4670-932A-91221AA4E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880" y="1207497"/>
            <a:ext cx="574038" cy="243858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9493D428-CB5A-4797-807E-BB280B4AD182}"/>
              </a:ext>
            </a:extLst>
          </p:cNvPr>
          <p:cNvSpPr/>
          <p:nvPr/>
        </p:nvSpPr>
        <p:spPr>
          <a:xfrm>
            <a:off x="9363890" y="2664106"/>
            <a:ext cx="736598" cy="430094"/>
          </a:xfrm>
          <a:prstGeom prst="roundRect">
            <a:avLst/>
          </a:prstGeom>
          <a:solidFill>
            <a:schemeClr val="bg1"/>
          </a:solidFill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A7E593-046A-4D82-8FB9-D5F2D5FD1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169" y="2781400"/>
            <a:ext cx="574038" cy="2438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3CAC5F-C693-46B0-BA28-6D518B597DAE}"/>
              </a:ext>
            </a:extLst>
          </p:cNvPr>
          <p:cNvSpPr txBox="1"/>
          <p:nvPr/>
        </p:nvSpPr>
        <p:spPr>
          <a:xfrm>
            <a:off x="10019207" y="1829549"/>
            <a:ext cx="1226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Training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132289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3DBBC4E2-5ABB-48C3-906F-435DBAB9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8BE346-FAAE-452B-B81B-634E756E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89879-83E9-4A7D-8AD0-A14A8C4E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38</a:t>
            </a:fld>
            <a:endParaRPr lang="uk-UA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B12FEB9-CB83-482E-820F-A9E14148F4EF}"/>
              </a:ext>
            </a:extLst>
          </p:cNvPr>
          <p:cNvSpPr txBox="1">
            <a:spLocks/>
          </p:cNvSpPr>
          <p:nvPr/>
        </p:nvSpPr>
        <p:spPr>
          <a:xfrm>
            <a:off x="838199" y="593725"/>
            <a:ext cx="10787743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Chemical VAE (</a:t>
            </a:r>
            <a:r>
              <a:rPr lang="en-US" sz="3600" b="1" dirty="0">
                <a:latin typeface="+mn-lt"/>
              </a:rPr>
              <a:t>3.</a:t>
            </a:r>
            <a:r>
              <a:rPr lang="en-US" sz="3600" dirty="0">
                <a:latin typeface="+mn-lt"/>
              </a:rPr>
              <a:t>)</a:t>
            </a:r>
            <a:endParaRPr lang="uk-UA" sz="3600" dirty="0"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F1F144-239D-48C0-B5F3-F37129188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299" y="556978"/>
            <a:ext cx="5165382" cy="30815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15A186-6D50-4066-A578-A62E3C63A5CF}"/>
              </a:ext>
            </a:extLst>
          </p:cNvPr>
          <p:cNvSpPr txBox="1"/>
          <p:nvPr/>
        </p:nvSpPr>
        <p:spPr>
          <a:xfrm>
            <a:off x="502920" y="1138555"/>
            <a:ext cx="55930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Variational autoencoder on </a:t>
            </a:r>
            <a:r>
              <a:rPr lang="en-US" sz="2800" b="1" dirty="0">
                <a:latin typeface="+mj-lt"/>
              </a:rPr>
              <a:t>SMILES strings</a:t>
            </a:r>
            <a:r>
              <a:rPr lang="en-US" sz="2800" dirty="0">
                <a:latin typeface="+mj-lt"/>
              </a:rPr>
              <a:t>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Encoder: 1D convolution (3 layers)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Decoder: GRU (3 layers)</a:t>
            </a:r>
          </a:p>
          <a:p>
            <a:endParaRPr lang="en-US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Trained on </a:t>
            </a:r>
            <a:r>
              <a:rPr lang="en-US" sz="2800" b="1" dirty="0">
                <a:latin typeface="+mj-lt"/>
              </a:rPr>
              <a:t>250 000 </a:t>
            </a:r>
            <a:r>
              <a:rPr lang="en-US" sz="2800" dirty="0">
                <a:latin typeface="+mj-lt"/>
              </a:rPr>
              <a:t>synthetic molecules from </a:t>
            </a:r>
            <a:r>
              <a:rPr lang="en-US" sz="2800" b="1" dirty="0">
                <a:latin typeface="+mj-lt"/>
              </a:rPr>
              <a:t>ZINC</a:t>
            </a:r>
            <a:r>
              <a:rPr lang="en-US" sz="2800" dirty="0">
                <a:latin typeface="+mj-lt"/>
              </a:rPr>
              <a:t> database</a:t>
            </a:r>
          </a:p>
          <a:p>
            <a:endParaRPr lang="en-US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Proved its efficiency in various </a:t>
            </a:r>
            <a:r>
              <a:rPr lang="en-US" sz="2800" b="1" dirty="0">
                <a:latin typeface="+mj-lt"/>
              </a:rPr>
              <a:t>generative tasks on small molecules</a:t>
            </a:r>
            <a:r>
              <a:rPr lang="ru-RU" sz="2800" b="1" dirty="0">
                <a:latin typeface="+mj-lt"/>
              </a:rPr>
              <a:t> </a:t>
            </a:r>
            <a:r>
              <a:rPr lang="ru-RU" sz="2800" dirty="0">
                <a:latin typeface="+mj-lt"/>
              </a:rPr>
              <a:t>(</a:t>
            </a:r>
            <a:r>
              <a:rPr lang="en-US" sz="2800" dirty="0">
                <a:latin typeface="+mj-lt"/>
              </a:rPr>
              <a:t>e.g. discovering new antibiotics</a:t>
            </a:r>
            <a:r>
              <a:rPr lang="ru-RU" sz="2800" dirty="0">
                <a:latin typeface="+mj-lt"/>
              </a:rPr>
              <a:t>)</a:t>
            </a:r>
            <a:endParaRPr lang="uk-UA" sz="28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7F3695-6BDD-4821-AB73-71B827C0491E}"/>
              </a:ext>
            </a:extLst>
          </p:cNvPr>
          <p:cNvSpPr txBox="1"/>
          <p:nvPr/>
        </p:nvSpPr>
        <p:spPr>
          <a:xfrm>
            <a:off x="6096000" y="4391584"/>
            <a:ext cx="5593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i="1" dirty="0">
                <a:latin typeface="+mj-lt"/>
              </a:rPr>
              <a:t>Was </a:t>
            </a:r>
            <a:r>
              <a:rPr lang="en-US" sz="2800" b="1" i="1" dirty="0">
                <a:latin typeface="+mj-lt"/>
              </a:rPr>
              <a:t>fine-tuned on </a:t>
            </a:r>
            <a:r>
              <a:rPr lang="en-US" sz="2800" b="1" i="1" dirty="0" err="1">
                <a:latin typeface="+mj-lt"/>
              </a:rPr>
              <a:t>SesqSim</a:t>
            </a:r>
            <a:r>
              <a:rPr lang="en-US" sz="2800" b="1" i="1" dirty="0">
                <a:latin typeface="+mj-lt"/>
              </a:rPr>
              <a:t> dataset</a:t>
            </a:r>
            <a:endParaRPr lang="uk-UA" sz="2800" b="1" i="1" dirty="0">
              <a:latin typeface="+mj-lt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ED1C89F-79AA-46C6-AC30-B6565A051FEA}"/>
              </a:ext>
            </a:extLst>
          </p:cNvPr>
          <p:cNvCxnSpPr>
            <a:cxnSpLocks/>
          </p:cNvCxnSpPr>
          <p:nvPr/>
        </p:nvCxnSpPr>
        <p:spPr>
          <a:xfrm>
            <a:off x="9453880" y="1138555"/>
            <a:ext cx="57404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230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3DBBC4E2-5ABB-48C3-906F-435DBAB9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8BE346-FAAE-452B-B81B-634E756E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89879-83E9-4A7D-8AD0-A14A8C4E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39</a:t>
            </a:fld>
            <a:endParaRPr lang="uk-UA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B12FEB9-CB83-482E-820F-A9E14148F4EF}"/>
              </a:ext>
            </a:extLst>
          </p:cNvPr>
          <p:cNvSpPr txBox="1">
            <a:spLocks/>
          </p:cNvSpPr>
          <p:nvPr/>
        </p:nvSpPr>
        <p:spPr>
          <a:xfrm>
            <a:off x="838199" y="593725"/>
            <a:ext cx="10787743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Fine-tuned Chemical VAE: UMAP on </a:t>
            </a:r>
            <a:r>
              <a:rPr lang="en-US" sz="3600" dirty="0" err="1">
                <a:latin typeface="+mn-lt"/>
              </a:rPr>
              <a:t>SesqSim</a:t>
            </a:r>
            <a:r>
              <a:rPr lang="en-US" sz="3600" dirty="0">
                <a:latin typeface="+mn-lt"/>
              </a:rPr>
              <a:t> encodings</a:t>
            </a:r>
            <a:endParaRPr lang="uk-UA" sz="3600" dirty="0"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229332-D084-4CC1-BE3D-3D00AF750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05" y="1551375"/>
            <a:ext cx="3986648" cy="35223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12FF10-10F5-48CB-8DD1-8442878DC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793" y="1548251"/>
            <a:ext cx="4059750" cy="35285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5063AC-E878-449A-B887-9DD0D989127B}"/>
              </a:ext>
            </a:extLst>
          </p:cNvPr>
          <p:cNvSpPr txBox="1"/>
          <p:nvPr/>
        </p:nvSpPr>
        <p:spPr>
          <a:xfrm>
            <a:off x="5144467" y="5196817"/>
            <a:ext cx="32004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1F20"/>
                </a:solidFill>
              </a:rPr>
              <a:t>Color: fraction of double bonds with respect to all bonds</a:t>
            </a:r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C28556-AE92-4308-8B35-958D71B9680D}"/>
              </a:ext>
            </a:extLst>
          </p:cNvPr>
          <p:cNvSpPr txBox="1"/>
          <p:nvPr/>
        </p:nvSpPr>
        <p:spPr>
          <a:xfrm>
            <a:off x="934328" y="5196817"/>
            <a:ext cx="32004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31F20"/>
                </a:solidFill>
              </a:rPr>
              <a:t>Color: size of the smallest set of smallest rings</a:t>
            </a:r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C12D93-C7C7-490F-AEFA-E533D9D07523}"/>
              </a:ext>
            </a:extLst>
          </p:cNvPr>
          <p:cNvSpPr txBox="1"/>
          <p:nvPr/>
        </p:nvSpPr>
        <p:spPr>
          <a:xfrm>
            <a:off x="8798560" y="2521059"/>
            <a:ext cx="3393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Conclusion:</a:t>
            </a:r>
          </a:p>
          <a:p>
            <a:r>
              <a:rPr lang="en-US" sz="2800" b="1" dirty="0">
                <a:latin typeface="+mn-lt"/>
              </a:rPr>
              <a:t>Embeddings capture molecular structure</a:t>
            </a:r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33730-6E7A-4015-A98A-D262B1DD716C}"/>
              </a:ext>
            </a:extLst>
          </p:cNvPr>
          <p:cNvSpPr txBox="1"/>
          <p:nvPr/>
        </p:nvSpPr>
        <p:spPr>
          <a:xfrm>
            <a:off x="1384300" y="5843148"/>
            <a:ext cx="6101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231F20"/>
                </a:solidFill>
                <a:latin typeface="+mj-lt"/>
              </a:rPr>
              <a:t>Each dot represents a molecule</a:t>
            </a:r>
          </a:p>
        </p:txBody>
      </p:sp>
    </p:spTree>
    <p:extLst>
      <p:ext uri="{BB962C8B-B14F-4D97-AF65-F5344CB8AC3E}">
        <p14:creationId xmlns:p14="http://schemas.microsoft.com/office/powerpoint/2010/main" val="296280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AFFF23-1146-4F14-9391-EF9156B39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332" y="1085850"/>
            <a:ext cx="1441694" cy="117754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178B781-A05D-47A0-A3EF-6C1199ABB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3725"/>
            <a:ext cx="10515600" cy="49212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Biochemistry essentials: </a:t>
            </a:r>
            <a:r>
              <a:rPr lang="en-US" sz="3600" b="1" dirty="0">
                <a:latin typeface="+mn-lt"/>
              </a:rPr>
              <a:t>Small molecules</a:t>
            </a:r>
            <a:endParaRPr lang="uk-UA" sz="3600" b="1" dirty="0">
              <a:latin typeface="+mn-lt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EBA8C4B9-72A7-4121-9622-48E69C985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D80760-3E05-4F83-87A1-DA5BE3B1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7A5109-AF72-4056-886F-EC441164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4</a:t>
            </a:fld>
            <a:endParaRPr lang="uk-UA"/>
          </a:p>
        </p:txBody>
      </p:sp>
      <p:sp>
        <p:nvSpPr>
          <p:cNvPr id="26" name="Левая фигурная скобка 25">
            <a:extLst>
              <a:ext uri="{FF2B5EF4-FFF2-40B4-BE49-F238E27FC236}">
                <a16:creationId xmlns:a16="http://schemas.microsoft.com/office/drawing/2014/main" id="{8E3B5FCB-80A6-4B19-B13A-5DFE0289020D}"/>
              </a:ext>
            </a:extLst>
          </p:cNvPr>
          <p:cNvSpPr/>
          <p:nvPr/>
        </p:nvSpPr>
        <p:spPr>
          <a:xfrm>
            <a:off x="5118531" y="1197107"/>
            <a:ext cx="581891" cy="4662054"/>
          </a:xfrm>
          <a:prstGeom prst="leftBrace">
            <a:avLst>
              <a:gd name="adj1" fmla="val 80769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1349C4C-B03A-4E6A-9235-D8D39053D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7579" y="2560037"/>
            <a:ext cx="1891420" cy="170867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CFA6C4C-C527-40BF-9836-FD1F2196DD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4273" y="4759681"/>
            <a:ext cx="1729068" cy="15266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271F9C-6CC5-4A54-8970-738AC762EF9A}"/>
              </a:ext>
            </a:extLst>
          </p:cNvPr>
          <p:cNvSpPr txBox="1"/>
          <p:nvPr/>
        </p:nvSpPr>
        <p:spPr>
          <a:xfrm>
            <a:off x="5576329" y="3136324"/>
            <a:ext cx="1891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Color</a:t>
            </a:r>
            <a:endParaRPr lang="uk-UA" sz="2800" b="1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8319E3-54C0-4403-BE08-8757C55367FE}"/>
              </a:ext>
            </a:extLst>
          </p:cNvPr>
          <p:cNvSpPr txBox="1"/>
          <p:nvPr/>
        </p:nvSpPr>
        <p:spPr>
          <a:xfrm>
            <a:off x="5576329" y="1464869"/>
            <a:ext cx="1917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Aroma</a:t>
            </a:r>
            <a:endParaRPr lang="uk-UA" sz="2800" b="1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EF0B07-CBEA-4920-8779-B49978BFB2F3}"/>
              </a:ext>
            </a:extLst>
          </p:cNvPr>
          <p:cNvSpPr txBox="1"/>
          <p:nvPr/>
        </p:nvSpPr>
        <p:spPr>
          <a:xfrm>
            <a:off x="5576329" y="4732000"/>
            <a:ext cx="2696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S</a:t>
            </a:r>
            <a:r>
              <a:rPr lang="uk-UA" sz="2800" b="1" dirty="0" err="1">
                <a:latin typeface="+mj-lt"/>
              </a:rPr>
              <a:t>weetnes</a:t>
            </a:r>
            <a:r>
              <a:rPr lang="en-US" sz="2800" b="1" dirty="0">
                <a:latin typeface="+mj-lt"/>
              </a:rPr>
              <a:t>s</a:t>
            </a:r>
            <a:r>
              <a:rPr lang="uk-UA" sz="2800" b="1" dirty="0">
                <a:latin typeface="+mj-lt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2D44CD-6F20-4009-95D9-B60E43B5770E}"/>
              </a:ext>
            </a:extLst>
          </p:cNvPr>
          <p:cNvSpPr txBox="1"/>
          <p:nvPr/>
        </p:nvSpPr>
        <p:spPr>
          <a:xfrm>
            <a:off x="8787173" y="1692388"/>
            <a:ext cx="1384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Furaneol</a:t>
            </a:r>
            <a:endParaRPr lang="uk-UA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D9E8F8-2105-4E03-8B73-B432ECE84AD9}"/>
              </a:ext>
            </a:extLst>
          </p:cNvPr>
          <p:cNvSpPr txBox="1"/>
          <p:nvPr/>
        </p:nvSpPr>
        <p:spPr>
          <a:xfrm>
            <a:off x="8808807" y="3024382"/>
            <a:ext cx="252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Pelargonidin 3-glucoside</a:t>
            </a:r>
            <a:endParaRPr lang="uk-UA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C757FD-9C7A-4E93-981B-8E21331DAE8F}"/>
              </a:ext>
            </a:extLst>
          </p:cNvPr>
          <p:cNvSpPr txBox="1"/>
          <p:nvPr/>
        </p:nvSpPr>
        <p:spPr>
          <a:xfrm>
            <a:off x="9079603" y="4962914"/>
            <a:ext cx="218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Indole-3-acetic acid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621CD60-B1E5-4CC1-926A-6355DA197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98" y="1593272"/>
            <a:ext cx="3376311" cy="337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7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3DBBC4E2-5ABB-48C3-906F-435DBAB9B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8BE346-FAAE-452B-B81B-634E756E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89879-83E9-4A7D-8AD0-A14A8C4E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40</a:t>
            </a:fld>
            <a:endParaRPr lang="uk-UA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B12FEB9-CB83-482E-820F-A9E14148F4EF}"/>
              </a:ext>
            </a:extLst>
          </p:cNvPr>
          <p:cNvSpPr txBox="1">
            <a:spLocks/>
          </p:cNvSpPr>
          <p:nvPr/>
        </p:nvSpPr>
        <p:spPr>
          <a:xfrm>
            <a:off x="838199" y="593725"/>
            <a:ext cx="10787743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Fine-tuned Chemical VAE: neighborhood sampling</a:t>
            </a:r>
            <a:endParaRPr lang="uk-UA" sz="3600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F970A7-C424-4632-8206-9B87BDAEE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68" y="1469537"/>
            <a:ext cx="7595832" cy="43216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327FD4-A099-488C-8615-18E0262D5A8B}"/>
              </a:ext>
            </a:extLst>
          </p:cNvPr>
          <p:cNvSpPr txBox="1"/>
          <p:nvPr/>
        </p:nvSpPr>
        <p:spPr>
          <a:xfrm>
            <a:off x="8798560" y="2521059"/>
            <a:ext cx="3393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Conclusion:</a:t>
            </a:r>
          </a:p>
          <a:p>
            <a:r>
              <a:rPr lang="en-US" sz="2800" b="1" dirty="0">
                <a:latin typeface="+mn-lt"/>
              </a:rPr>
              <a:t>Fine-tuned Chemical VAE is appropriate for the primary task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705624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10273CDE-0A9A-451F-A4C6-41B3A3691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85CAC5-B1A4-496A-A280-9275290C1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DEDC9B-3778-43B4-8A68-0B142E6D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41</a:t>
            </a:fld>
            <a:endParaRPr lang="uk-UA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7E9027A-11B2-4F8F-9A65-7C7E6ECC14B8}"/>
              </a:ext>
            </a:extLst>
          </p:cNvPr>
          <p:cNvSpPr txBox="1">
            <a:spLocks/>
          </p:cNvSpPr>
          <p:nvPr/>
        </p:nvSpPr>
        <p:spPr>
          <a:xfrm>
            <a:off x="838199" y="593725"/>
            <a:ext cx="10787743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Multilayer perceptron (</a:t>
            </a:r>
            <a:r>
              <a:rPr lang="en-US" sz="3600" b="1" dirty="0">
                <a:latin typeface="+mn-lt"/>
              </a:rPr>
              <a:t>2.</a:t>
            </a:r>
            <a:r>
              <a:rPr lang="en-US" sz="3600" dirty="0">
                <a:latin typeface="+mn-lt"/>
              </a:rPr>
              <a:t>)</a:t>
            </a:r>
            <a:endParaRPr lang="uk-UA" sz="3600" dirty="0"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9A6B99-3990-493B-896F-1C5992621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299" y="556978"/>
            <a:ext cx="5165382" cy="3081508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8B0DEE6-94C6-4ED4-B129-F48B8B514123}"/>
              </a:ext>
            </a:extLst>
          </p:cNvPr>
          <p:cNvCxnSpPr>
            <a:cxnSpLocks/>
          </p:cNvCxnSpPr>
          <p:nvPr/>
        </p:nvCxnSpPr>
        <p:spPr>
          <a:xfrm>
            <a:off x="8323580" y="1351915"/>
            <a:ext cx="86868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7995A5-D7C2-4F51-A31A-AB74DD501B26}"/>
              </a:ext>
            </a:extLst>
          </p:cNvPr>
          <p:cNvSpPr txBox="1"/>
          <p:nvPr/>
        </p:nvSpPr>
        <p:spPr>
          <a:xfrm>
            <a:off x="852915" y="1172224"/>
            <a:ext cx="50371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1280-dimensional input (enzyme) and 196-dimensional output (product)</a:t>
            </a:r>
          </a:p>
          <a:p>
            <a:endParaRPr lang="en-US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Tested hyperparameters: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1 - 4 hidden layers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 err="1">
                <a:latin typeface="+mj-lt"/>
              </a:rPr>
              <a:t>ReLU</a:t>
            </a:r>
            <a:r>
              <a:rPr lang="en-US" sz="2800" dirty="0">
                <a:latin typeface="+mj-lt"/>
              </a:rPr>
              <a:t>/sigmoid activation functions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10 – 3000 training epochs</a:t>
            </a:r>
            <a:endParaRPr lang="uk-UA" sz="28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4F0CE1-824D-45A9-9BB0-4EBAAF84077C}"/>
              </a:ext>
            </a:extLst>
          </p:cNvPr>
          <p:cNvSpPr txBox="1"/>
          <p:nvPr/>
        </p:nvSpPr>
        <p:spPr>
          <a:xfrm>
            <a:off x="4409440" y="4257028"/>
            <a:ext cx="72948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</a:rPr>
              <a:t>Training:</a:t>
            </a:r>
          </a:p>
          <a:p>
            <a:pPr marL="2743200" lvl="5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9-Fold Cross-Validation on 315 TPS database samples</a:t>
            </a:r>
          </a:p>
          <a:p>
            <a:pPr marL="2743200" lvl="5" indent="-457200">
              <a:buFont typeface="Courier New" panose="02070309020205020404" pitchFamily="49" charset="0"/>
              <a:buChar char="o"/>
            </a:pPr>
            <a:r>
              <a:rPr lang="en-US" sz="2800" dirty="0">
                <a:latin typeface="+mj-lt"/>
              </a:rPr>
              <a:t>MSE loss function</a:t>
            </a:r>
          </a:p>
        </p:txBody>
      </p:sp>
    </p:spTree>
    <p:extLst>
      <p:ext uri="{BB962C8B-B14F-4D97-AF65-F5344CB8AC3E}">
        <p14:creationId xmlns:p14="http://schemas.microsoft.com/office/powerpoint/2010/main" val="34784256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5CD58EC9-5E69-4758-B3B4-FE2F4723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78450C-1003-4BEE-9CF1-92C1E192C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25D21E-B7E7-4489-8702-8FC3FB6A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42</a:t>
            </a:fld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E6C679-6966-42AB-9DBF-856F502F4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140" y="353854"/>
            <a:ext cx="7492722" cy="6070282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017F384-2D21-4ABB-A149-BB28322A514B}"/>
              </a:ext>
            </a:extLst>
          </p:cNvPr>
          <p:cNvSpPr txBox="1">
            <a:spLocks/>
          </p:cNvSpPr>
          <p:nvPr/>
        </p:nvSpPr>
        <p:spPr>
          <a:xfrm>
            <a:off x="639817" y="-223876"/>
            <a:ext cx="2590800" cy="1699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Validation scores</a:t>
            </a:r>
            <a:endParaRPr lang="uk-UA" sz="36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974B76-2B49-4F57-B0CE-30F0A878D10A}"/>
              </a:ext>
            </a:extLst>
          </p:cNvPr>
          <p:cNvSpPr txBox="1"/>
          <p:nvPr/>
        </p:nvSpPr>
        <p:spPr>
          <a:xfrm>
            <a:off x="266700" y="1089164"/>
            <a:ext cx="402844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Score</a:t>
            </a:r>
            <a:r>
              <a:rPr lang="en-US" sz="2400" dirty="0">
                <a:latin typeface="+mj-lt"/>
              </a:rPr>
              <a:t> – mean evaluation metric score (</a:t>
            </a:r>
            <a:r>
              <a:rPr lang="en-US" sz="2400" dirty="0" err="1">
                <a:latin typeface="+mj-lt"/>
              </a:rPr>
              <a:t>IoU</a:t>
            </a:r>
            <a:r>
              <a:rPr lang="en-US" sz="2400" dirty="0">
                <a:latin typeface="+mj-lt"/>
              </a:rPr>
              <a:t> on fingerprints) for 9-Fold Cross-Validation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Positive score </a:t>
            </a:r>
            <a:r>
              <a:rPr lang="en-US" sz="2400" dirty="0">
                <a:latin typeface="+mj-lt"/>
              </a:rPr>
              <a:t>– same as </a:t>
            </a:r>
            <a:r>
              <a:rPr lang="en-US" sz="2400" b="1" dirty="0">
                <a:latin typeface="+mj-lt"/>
              </a:rPr>
              <a:t>score</a:t>
            </a:r>
            <a:r>
              <a:rPr lang="en-US" sz="2400" dirty="0">
                <a:latin typeface="+mj-lt"/>
              </a:rPr>
              <a:t> but considering only positive scores</a:t>
            </a:r>
          </a:p>
          <a:p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#1</a:t>
            </a:r>
            <a:r>
              <a:rPr lang="en-US" sz="2400" dirty="0">
                <a:latin typeface="+mj-lt"/>
              </a:rPr>
              <a:t> – number of perfect predictions (score ==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#0</a:t>
            </a:r>
            <a:r>
              <a:rPr lang="en-US" sz="2400" dirty="0">
                <a:latin typeface="+mj-lt"/>
              </a:rPr>
              <a:t> – number of invalid predictions (score == 0)</a:t>
            </a:r>
            <a:endParaRPr lang="uk-UA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86288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CE1778-BBD4-47B2-B7D0-168FCFBFB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384342"/>
            <a:ext cx="9017000" cy="4673516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AB17BFC2-CFAA-4123-838E-95FF559C8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A8E16C-1248-49D6-B2ED-E44DFCB8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33B7C5-5235-4C13-AE60-AAEB29DE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1D5E-5DCC-44FF-8A81-1D7735388FCB}" type="slidenum">
              <a:rPr lang="uk-UA" smtClean="0"/>
              <a:t>43</a:t>
            </a:fld>
            <a:endParaRPr lang="uk-UA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CE6696A-D86C-4561-8EA0-9F0B12D967BC}"/>
              </a:ext>
            </a:extLst>
          </p:cNvPr>
          <p:cNvSpPr txBox="1">
            <a:spLocks/>
          </p:cNvSpPr>
          <p:nvPr/>
        </p:nvSpPr>
        <p:spPr>
          <a:xfrm>
            <a:off x="838200" y="593725"/>
            <a:ext cx="105156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Test fold predictions 1: perfect predictions (</a:t>
            </a:r>
            <a:r>
              <a:rPr lang="en-US" sz="3600" b="1" dirty="0">
                <a:latin typeface="+mn-lt"/>
              </a:rPr>
              <a:t>11/34</a:t>
            </a:r>
            <a:r>
              <a:rPr lang="en-US" sz="3600" dirty="0">
                <a:latin typeface="+mn-lt"/>
              </a:rPr>
              <a:t>)</a:t>
            </a:r>
            <a:endParaRPr lang="uk-UA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2208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AB17BFC2-CFAA-4123-838E-95FF559C8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A8E16C-1248-49D6-B2ED-E44DFCB8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33B7C5-5235-4C13-AE60-AAEB29DE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1D5E-5DCC-44FF-8A81-1D7735388FCB}" type="slidenum">
              <a:rPr lang="uk-UA" smtClean="0"/>
              <a:t>44</a:t>
            </a:fld>
            <a:endParaRPr lang="uk-UA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CE6696A-D86C-4561-8EA0-9F0B12D967BC}"/>
              </a:ext>
            </a:extLst>
          </p:cNvPr>
          <p:cNvSpPr txBox="1">
            <a:spLocks/>
          </p:cNvSpPr>
          <p:nvPr/>
        </p:nvSpPr>
        <p:spPr>
          <a:xfrm>
            <a:off x="461081" y="630030"/>
            <a:ext cx="113538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Test fold predictions 2: preserved structural features (</a:t>
            </a:r>
            <a:r>
              <a:rPr lang="en-US" sz="3600" b="1" dirty="0">
                <a:latin typeface="+mn-lt"/>
              </a:rPr>
              <a:t>14/34</a:t>
            </a:r>
            <a:r>
              <a:rPr lang="en-US" sz="3600" dirty="0">
                <a:latin typeface="+mn-lt"/>
              </a:rPr>
              <a:t>)</a:t>
            </a:r>
            <a:endParaRPr lang="uk-UA" sz="3600" dirty="0">
              <a:latin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87ECEF-DB0D-46E2-9DD4-7A6E335A8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42937" y="1383516"/>
            <a:ext cx="195044" cy="467516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1DCC8D8-AAC2-4A53-915E-1656AB61C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499" y="1517050"/>
            <a:ext cx="3886202" cy="22040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5D8B19-CBBC-4F65-B26C-6587EEDC0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1197" y="4018064"/>
            <a:ext cx="4193108" cy="10746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93C503F-7BB7-48CD-B320-CF08205C1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451" y="5682103"/>
            <a:ext cx="3022600" cy="2426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2E2E7B7-CE87-4B5F-92D2-F9E38AE72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537" y="1517050"/>
            <a:ext cx="4046184" cy="219408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0187F89-C240-40B3-9151-A06FAA58CD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7695" y="3869540"/>
            <a:ext cx="4126040" cy="218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44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AB17BFC2-CFAA-4123-838E-95FF559C8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A8E16C-1248-49D6-B2ED-E44DFCB8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33B7C5-5235-4C13-AE60-AAEB29DED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1D5E-5DCC-44FF-8A81-1D7735388FCB}" type="slidenum">
              <a:rPr lang="uk-UA" smtClean="0"/>
              <a:t>45</a:t>
            </a:fld>
            <a:endParaRPr lang="uk-UA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CE6696A-D86C-4561-8EA0-9F0B12D967BC}"/>
              </a:ext>
            </a:extLst>
          </p:cNvPr>
          <p:cNvSpPr txBox="1">
            <a:spLocks/>
          </p:cNvSpPr>
          <p:nvPr/>
        </p:nvSpPr>
        <p:spPr>
          <a:xfrm>
            <a:off x="838200" y="593725"/>
            <a:ext cx="105156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Test fold predictions 3: bad predictions (</a:t>
            </a:r>
            <a:r>
              <a:rPr lang="en-US" sz="3600" b="1" dirty="0">
                <a:latin typeface="+mn-lt"/>
              </a:rPr>
              <a:t>9/34</a:t>
            </a:r>
            <a:r>
              <a:rPr lang="en-US" sz="3600" dirty="0">
                <a:latin typeface="+mn-lt"/>
              </a:rPr>
              <a:t>)</a:t>
            </a:r>
            <a:endParaRPr lang="uk-UA" sz="3600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EA9FF4-77C2-40CE-BB99-7A6693149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730532"/>
            <a:ext cx="3937000" cy="199056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89FE60-5C81-4A59-9F83-472E711EC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569" y="1657396"/>
            <a:ext cx="4149134" cy="20637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256071-1468-4E48-A8C0-690380241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943" y="4024833"/>
            <a:ext cx="4172760" cy="20277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833AA25-A676-4536-A8D0-09A7A01FA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320" y="3940711"/>
            <a:ext cx="4023360" cy="211190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0723049-D8AC-4A73-AB31-E96F137B98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942937" y="1383516"/>
            <a:ext cx="195044" cy="467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44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612A60EE-32D9-4A2D-8BDA-D30D8E4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dirty="0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9F954-A56A-4A90-91CA-ADCF5E58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EE2A8-F83F-4D5D-87A9-4F1F0AEB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1D5E-5DCC-44FF-8A81-1D7735388FCB}" type="slidenum">
              <a:rPr lang="uk-UA" smtClean="0"/>
              <a:t>46</a:t>
            </a:fld>
            <a:endParaRPr lang="uk-UA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10DCB42-D171-4629-9FE7-BC442A80FC05}"/>
              </a:ext>
            </a:extLst>
          </p:cNvPr>
          <p:cNvSpPr txBox="1">
            <a:spLocks/>
          </p:cNvSpPr>
          <p:nvPr/>
        </p:nvSpPr>
        <p:spPr>
          <a:xfrm>
            <a:off x="838200" y="593725"/>
            <a:ext cx="105156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Application</a:t>
            </a:r>
            <a:endParaRPr lang="uk-UA" sz="3600" dirty="0">
              <a:latin typeface="+mn-lt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E95EF9B-2D04-4032-AC0F-6CC356EAA2FD}"/>
              </a:ext>
            </a:extLst>
          </p:cNvPr>
          <p:cNvCxnSpPr>
            <a:cxnSpLocks/>
          </p:cNvCxnSpPr>
          <p:nvPr/>
        </p:nvCxnSpPr>
        <p:spPr>
          <a:xfrm>
            <a:off x="3385557" y="3228633"/>
            <a:ext cx="91177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1F9BB23-D030-40D7-B4EC-99309F08D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85" y="2284343"/>
            <a:ext cx="2595672" cy="209796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A7A63C-E8FC-4D57-98C4-B27265082E7D}"/>
              </a:ext>
            </a:extLst>
          </p:cNvPr>
          <p:cNvSpPr txBox="1"/>
          <p:nvPr/>
        </p:nvSpPr>
        <p:spPr>
          <a:xfrm>
            <a:off x="821867" y="4439539"/>
            <a:ext cx="2490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Sesquiterpene synthase enzyme of interest</a:t>
            </a:r>
            <a:endParaRPr lang="uk-UA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92FE78-66E2-4065-8355-AF5207F13FF5}"/>
              </a:ext>
            </a:extLst>
          </p:cNvPr>
          <p:cNvSpPr txBox="1"/>
          <p:nvPr/>
        </p:nvSpPr>
        <p:spPr>
          <a:xfrm>
            <a:off x="4788039" y="2351518"/>
            <a:ext cx="15518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/>
              <a:t>?</a:t>
            </a:r>
            <a:endParaRPr lang="uk-UA" sz="115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492966-E316-4BDC-8B5B-7C3DB98FD848}"/>
              </a:ext>
            </a:extLst>
          </p:cNvPr>
          <p:cNvSpPr txBox="1"/>
          <p:nvPr/>
        </p:nvSpPr>
        <p:spPr>
          <a:xfrm>
            <a:off x="4297329" y="4330826"/>
            <a:ext cx="347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Unknown product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589170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612A60EE-32D9-4A2D-8BDA-D30D8E4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dirty="0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9F954-A56A-4A90-91CA-ADCF5E58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EE2A8-F83F-4D5D-87A9-4F1F0AEB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1D5E-5DCC-44FF-8A81-1D7735388FCB}" type="slidenum">
              <a:rPr lang="uk-UA" smtClean="0"/>
              <a:t>47</a:t>
            </a:fld>
            <a:endParaRPr lang="uk-UA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10DCB42-D171-4629-9FE7-BC442A80FC05}"/>
              </a:ext>
            </a:extLst>
          </p:cNvPr>
          <p:cNvSpPr txBox="1">
            <a:spLocks/>
          </p:cNvSpPr>
          <p:nvPr/>
        </p:nvSpPr>
        <p:spPr>
          <a:xfrm>
            <a:off x="838200" y="593725"/>
            <a:ext cx="105156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Application</a:t>
            </a:r>
            <a:endParaRPr lang="uk-UA" sz="3600" dirty="0">
              <a:latin typeface="+mn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2FDA97-591E-4206-B343-9BD593863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204" y="2227113"/>
            <a:ext cx="2212426" cy="2212426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E95EF9B-2D04-4032-AC0F-6CC356EAA2FD}"/>
              </a:ext>
            </a:extLst>
          </p:cNvPr>
          <p:cNvCxnSpPr>
            <a:cxnSpLocks/>
          </p:cNvCxnSpPr>
          <p:nvPr/>
        </p:nvCxnSpPr>
        <p:spPr>
          <a:xfrm>
            <a:off x="3385557" y="3228633"/>
            <a:ext cx="91177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1F9BB23-D030-40D7-B4EC-99309F08D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85" y="2284343"/>
            <a:ext cx="2595672" cy="209796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A7A63C-E8FC-4D57-98C4-B27265082E7D}"/>
              </a:ext>
            </a:extLst>
          </p:cNvPr>
          <p:cNvSpPr txBox="1"/>
          <p:nvPr/>
        </p:nvSpPr>
        <p:spPr>
          <a:xfrm>
            <a:off x="821867" y="4439539"/>
            <a:ext cx="2490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Sesquiterpene synthase enzyme of interest</a:t>
            </a:r>
            <a:endParaRPr lang="uk-UA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685CBB-4750-44EA-8005-A95ABE79247E}"/>
              </a:ext>
            </a:extLst>
          </p:cNvPr>
          <p:cNvSpPr txBox="1"/>
          <p:nvPr/>
        </p:nvSpPr>
        <p:spPr>
          <a:xfrm>
            <a:off x="4038600" y="4497212"/>
            <a:ext cx="347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Predicted sesquiterpene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527044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612A60EE-32D9-4A2D-8BDA-D30D8E4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dirty="0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9F954-A56A-4A90-91CA-ADCF5E58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EE2A8-F83F-4D5D-87A9-4F1F0AEB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1D5E-5DCC-44FF-8A81-1D7735388FCB}" type="slidenum">
              <a:rPr lang="uk-UA" smtClean="0"/>
              <a:t>48</a:t>
            </a:fld>
            <a:endParaRPr lang="uk-UA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10DCB42-D171-4629-9FE7-BC442A80FC05}"/>
              </a:ext>
            </a:extLst>
          </p:cNvPr>
          <p:cNvSpPr txBox="1">
            <a:spLocks/>
          </p:cNvSpPr>
          <p:nvPr/>
        </p:nvSpPr>
        <p:spPr>
          <a:xfrm>
            <a:off x="838200" y="593725"/>
            <a:ext cx="105156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Application</a:t>
            </a:r>
            <a:endParaRPr lang="uk-UA" sz="3600" dirty="0">
              <a:latin typeface="+mn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2FDA97-591E-4206-B343-9BD593863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204" y="2227113"/>
            <a:ext cx="2212426" cy="2212426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E95EF9B-2D04-4032-AC0F-6CC356EAA2FD}"/>
              </a:ext>
            </a:extLst>
          </p:cNvPr>
          <p:cNvCxnSpPr>
            <a:cxnSpLocks/>
          </p:cNvCxnSpPr>
          <p:nvPr/>
        </p:nvCxnSpPr>
        <p:spPr>
          <a:xfrm>
            <a:off x="3385557" y="3228633"/>
            <a:ext cx="91177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FD0D879-6435-4AC5-AE9D-8B0B8513E6DC}"/>
              </a:ext>
            </a:extLst>
          </p:cNvPr>
          <p:cNvSpPr txBox="1"/>
          <p:nvPr/>
        </p:nvSpPr>
        <p:spPr>
          <a:xfrm>
            <a:off x="4038600" y="4497212"/>
            <a:ext cx="347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Predicted sesquiterpene</a:t>
            </a:r>
            <a:endParaRPr lang="uk-UA" sz="2400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1F9BB23-D030-40D7-B4EC-99309F08D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85" y="2284343"/>
            <a:ext cx="2595672" cy="209796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A7A63C-E8FC-4D57-98C4-B27265082E7D}"/>
              </a:ext>
            </a:extLst>
          </p:cNvPr>
          <p:cNvSpPr txBox="1"/>
          <p:nvPr/>
        </p:nvSpPr>
        <p:spPr>
          <a:xfrm>
            <a:off x="821867" y="4439539"/>
            <a:ext cx="2490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Sesquiterpene synthase enzyme of interest</a:t>
            </a:r>
            <a:endParaRPr lang="uk-UA" sz="2400" dirty="0"/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F111A193-248E-4B74-ADCB-1E0448C21405}"/>
              </a:ext>
            </a:extLst>
          </p:cNvPr>
          <p:cNvCxnSpPr>
            <a:cxnSpLocks/>
          </p:cNvCxnSpPr>
          <p:nvPr/>
        </p:nvCxnSpPr>
        <p:spPr>
          <a:xfrm>
            <a:off x="6755530" y="3228633"/>
            <a:ext cx="91177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E1C6451-137A-4649-BBFB-124505AE07EB}"/>
              </a:ext>
            </a:extLst>
          </p:cNvPr>
          <p:cNvSpPr txBox="1"/>
          <p:nvPr/>
        </p:nvSpPr>
        <p:spPr>
          <a:xfrm>
            <a:off x="7790202" y="2397684"/>
            <a:ext cx="2462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Satisfies sesquiterpene formula (C</a:t>
            </a:r>
            <a:r>
              <a:rPr lang="en-US" sz="2800" baseline="-25000" dirty="0"/>
              <a:t>15</a:t>
            </a:r>
            <a:r>
              <a:rPr lang="en-US" sz="2800" dirty="0"/>
              <a:t>H</a:t>
            </a:r>
            <a:r>
              <a:rPr lang="en-US" sz="2800" baseline="-25000" dirty="0"/>
              <a:t>24</a:t>
            </a:r>
            <a:r>
              <a:rPr lang="en-US" sz="2800" dirty="0"/>
              <a:t>)?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6169230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612A60EE-32D9-4A2D-8BDA-D30D8E4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dirty="0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9F954-A56A-4A90-91CA-ADCF5E58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EE2A8-F83F-4D5D-87A9-4F1F0AEB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1D5E-5DCC-44FF-8A81-1D7735388FCB}" type="slidenum">
              <a:rPr lang="uk-UA" smtClean="0"/>
              <a:t>49</a:t>
            </a:fld>
            <a:endParaRPr lang="uk-UA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10DCB42-D171-4629-9FE7-BC442A80FC05}"/>
              </a:ext>
            </a:extLst>
          </p:cNvPr>
          <p:cNvSpPr txBox="1">
            <a:spLocks/>
          </p:cNvSpPr>
          <p:nvPr/>
        </p:nvSpPr>
        <p:spPr>
          <a:xfrm>
            <a:off x="838200" y="593725"/>
            <a:ext cx="105156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Application</a:t>
            </a:r>
            <a:endParaRPr lang="uk-UA" sz="3600" dirty="0">
              <a:latin typeface="+mn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2FDA97-591E-4206-B343-9BD593863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204" y="2227113"/>
            <a:ext cx="2212426" cy="2212426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E95EF9B-2D04-4032-AC0F-6CC356EAA2FD}"/>
              </a:ext>
            </a:extLst>
          </p:cNvPr>
          <p:cNvCxnSpPr>
            <a:cxnSpLocks/>
          </p:cNvCxnSpPr>
          <p:nvPr/>
        </p:nvCxnSpPr>
        <p:spPr>
          <a:xfrm>
            <a:off x="3385557" y="3228633"/>
            <a:ext cx="91177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8A3F22A-BF69-4E65-94E4-F4EEBD1165EC}"/>
              </a:ext>
            </a:extLst>
          </p:cNvPr>
          <p:cNvSpPr txBox="1"/>
          <p:nvPr/>
        </p:nvSpPr>
        <p:spPr>
          <a:xfrm>
            <a:off x="8180832" y="1600661"/>
            <a:ext cx="165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YES</a:t>
            </a:r>
            <a:endParaRPr lang="uk-UA" sz="4800" b="1" dirty="0">
              <a:solidFill>
                <a:srgbClr val="00B05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7729F3-3D8D-4E2E-A624-A8A58F4C6D20}"/>
              </a:ext>
            </a:extLst>
          </p:cNvPr>
          <p:cNvSpPr txBox="1"/>
          <p:nvPr/>
        </p:nvSpPr>
        <p:spPr>
          <a:xfrm>
            <a:off x="8345213" y="602698"/>
            <a:ext cx="3273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High-confidence correct prediction</a:t>
            </a:r>
            <a:endParaRPr lang="uk-UA" sz="28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D0D879-6435-4AC5-AE9D-8B0B8513E6DC}"/>
              </a:ext>
            </a:extLst>
          </p:cNvPr>
          <p:cNvSpPr txBox="1"/>
          <p:nvPr/>
        </p:nvSpPr>
        <p:spPr>
          <a:xfrm>
            <a:off x="4038600" y="4497212"/>
            <a:ext cx="347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Predicted sesquiterpene</a:t>
            </a:r>
            <a:endParaRPr lang="uk-UA" sz="2400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1F9BB23-D030-40D7-B4EC-99309F08D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85" y="2284343"/>
            <a:ext cx="2595672" cy="209796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A7A63C-E8FC-4D57-98C4-B27265082E7D}"/>
              </a:ext>
            </a:extLst>
          </p:cNvPr>
          <p:cNvSpPr txBox="1"/>
          <p:nvPr/>
        </p:nvSpPr>
        <p:spPr>
          <a:xfrm>
            <a:off x="821867" y="4439539"/>
            <a:ext cx="2490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Sesquiterpene synthase enzyme of interest</a:t>
            </a:r>
            <a:endParaRPr lang="uk-UA" sz="2400" dirty="0"/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F111A193-248E-4B74-ADCB-1E0448C21405}"/>
              </a:ext>
            </a:extLst>
          </p:cNvPr>
          <p:cNvCxnSpPr>
            <a:cxnSpLocks/>
          </p:cNvCxnSpPr>
          <p:nvPr/>
        </p:nvCxnSpPr>
        <p:spPr>
          <a:xfrm>
            <a:off x="6755530" y="3228633"/>
            <a:ext cx="91177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5151D1E2-592E-4F6F-86F2-5D50F1F262B1}"/>
              </a:ext>
            </a:extLst>
          </p:cNvPr>
          <p:cNvCxnSpPr>
            <a:cxnSpLocks/>
          </p:cNvCxnSpPr>
          <p:nvPr/>
        </p:nvCxnSpPr>
        <p:spPr>
          <a:xfrm flipV="1">
            <a:off x="9062640" y="1615440"/>
            <a:ext cx="233760" cy="61167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E1C6451-137A-4649-BBFB-124505AE07EB}"/>
              </a:ext>
            </a:extLst>
          </p:cNvPr>
          <p:cNvSpPr txBox="1"/>
          <p:nvPr/>
        </p:nvSpPr>
        <p:spPr>
          <a:xfrm>
            <a:off x="7790202" y="2397684"/>
            <a:ext cx="2462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Satisfies sesquiterpene formula (C</a:t>
            </a:r>
            <a:r>
              <a:rPr lang="en-US" sz="2800" baseline="-25000" dirty="0"/>
              <a:t>15</a:t>
            </a:r>
            <a:r>
              <a:rPr lang="en-US" sz="2800" dirty="0"/>
              <a:t>H</a:t>
            </a:r>
            <a:r>
              <a:rPr lang="en-US" sz="2800" baseline="-25000" dirty="0"/>
              <a:t>24</a:t>
            </a:r>
            <a:r>
              <a:rPr lang="en-US" sz="2800" dirty="0"/>
              <a:t>)?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53620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DDC1DAD-CA79-43DF-8C38-DF9DDCE42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64" y="1756703"/>
            <a:ext cx="3750616" cy="320977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61AF8B4-E225-41F0-8C95-0945EC602A83}"/>
              </a:ext>
            </a:extLst>
          </p:cNvPr>
          <p:cNvSpPr txBox="1">
            <a:spLocks/>
          </p:cNvSpPr>
          <p:nvPr/>
        </p:nvSpPr>
        <p:spPr>
          <a:xfrm>
            <a:off x="838200" y="593725"/>
            <a:ext cx="11099242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Biochemistry essentials: </a:t>
            </a:r>
            <a:r>
              <a:rPr lang="en-US" sz="3600" b="1" dirty="0">
                <a:latin typeface="+mn-lt"/>
              </a:rPr>
              <a:t>Small molecules representations</a:t>
            </a:r>
            <a:endParaRPr lang="uk-UA" sz="3600" b="1" dirty="0">
              <a:latin typeface="+mn-lt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0B24EE01-7086-4E6C-A028-57D6C007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49394D-7BD2-4CB2-9922-BFD46CFD9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E9ED3B-0A37-4EB6-B678-8AC1130B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5</a:t>
            </a:fld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27CE99-BBFB-43A7-8F79-062769B9F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946" y="2116214"/>
            <a:ext cx="3123318" cy="2551062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84845367-5037-401C-B8E2-C9F359F65D58}"/>
              </a:ext>
            </a:extLst>
          </p:cNvPr>
          <p:cNvSpPr txBox="1"/>
          <p:nvPr/>
        </p:nvSpPr>
        <p:spPr>
          <a:xfrm>
            <a:off x="822783" y="1495093"/>
            <a:ext cx="61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</a:t>
            </a:r>
            <a:endParaRPr lang="uk-UA" sz="2800" b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7526A0F-15BA-4376-8223-5D5C26812434}"/>
              </a:ext>
            </a:extLst>
          </p:cNvPr>
          <p:cNvSpPr txBox="1"/>
          <p:nvPr/>
        </p:nvSpPr>
        <p:spPr>
          <a:xfrm>
            <a:off x="10757312" y="1495093"/>
            <a:ext cx="61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17693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612A60EE-32D9-4A2D-8BDA-D30D8E4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dirty="0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9F954-A56A-4A90-91CA-ADCF5E58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EE2A8-F83F-4D5D-87A9-4F1F0AEB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1D5E-5DCC-44FF-8A81-1D7735388FCB}" type="slidenum">
              <a:rPr lang="uk-UA" smtClean="0"/>
              <a:t>50</a:t>
            </a:fld>
            <a:endParaRPr lang="uk-UA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10DCB42-D171-4629-9FE7-BC442A80FC05}"/>
              </a:ext>
            </a:extLst>
          </p:cNvPr>
          <p:cNvSpPr txBox="1">
            <a:spLocks/>
          </p:cNvSpPr>
          <p:nvPr/>
        </p:nvSpPr>
        <p:spPr>
          <a:xfrm>
            <a:off x="838200" y="593725"/>
            <a:ext cx="105156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Application</a:t>
            </a:r>
            <a:endParaRPr lang="uk-UA" sz="3600" dirty="0">
              <a:latin typeface="+mn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42FDA97-591E-4206-B343-9BD593863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204" y="2227113"/>
            <a:ext cx="2212426" cy="2212426"/>
          </a:xfrm>
          <a:prstGeom prst="rect">
            <a:avLst/>
          </a:prstGeom>
        </p:spPr>
      </p:pic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8E95EF9B-2D04-4032-AC0F-6CC356EAA2FD}"/>
              </a:ext>
            </a:extLst>
          </p:cNvPr>
          <p:cNvCxnSpPr>
            <a:cxnSpLocks/>
          </p:cNvCxnSpPr>
          <p:nvPr/>
        </p:nvCxnSpPr>
        <p:spPr>
          <a:xfrm>
            <a:off x="3385557" y="3228633"/>
            <a:ext cx="91177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8A3F22A-BF69-4E65-94E4-F4EEBD1165EC}"/>
              </a:ext>
            </a:extLst>
          </p:cNvPr>
          <p:cNvSpPr txBox="1"/>
          <p:nvPr/>
        </p:nvSpPr>
        <p:spPr>
          <a:xfrm>
            <a:off x="8180832" y="1600661"/>
            <a:ext cx="165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YES</a:t>
            </a:r>
            <a:endParaRPr lang="uk-UA" sz="4800" b="1" dirty="0">
              <a:solidFill>
                <a:srgbClr val="00B05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7729F3-3D8D-4E2E-A624-A8A58F4C6D20}"/>
              </a:ext>
            </a:extLst>
          </p:cNvPr>
          <p:cNvSpPr txBox="1"/>
          <p:nvPr/>
        </p:nvSpPr>
        <p:spPr>
          <a:xfrm>
            <a:off x="8345213" y="602698"/>
            <a:ext cx="3273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High-confidence correct prediction</a:t>
            </a:r>
            <a:endParaRPr lang="uk-UA" sz="28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D0D879-6435-4AC5-AE9D-8B0B8513E6DC}"/>
              </a:ext>
            </a:extLst>
          </p:cNvPr>
          <p:cNvSpPr txBox="1"/>
          <p:nvPr/>
        </p:nvSpPr>
        <p:spPr>
          <a:xfrm>
            <a:off x="4038600" y="4497212"/>
            <a:ext cx="347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Predicted sesquiterpene</a:t>
            </a:r>
            <a:endParaRPr lang="uk-UA" sz="2400" dirty="0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1F9BB23-D030-40D7-B4EC-99309F08D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85" y="2284343"/>
            <a:ext cx="2595672" cy="2097966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A7A63C-E8FC-4D57-98C4-B27265082E7D}"/>
              </a:ext>
            </a:extLst>
          </p:cNvPr>
          <p:cNvSpPr txBox="1"/>
          <p:nvPr/>
        </p:nvSpPr>
        <p:spPr>
          <a:xfrm>
            <a:off x="821867" y="4439539"/>
            <a:ext cx="2490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Sesquiterpene synthase enzyme of interest</a:t>
            </a:r>
            <a:endParaRPr lang="uk-UA" sz="2400" dirty="0"/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F111A193-248E-4B74-ADCB-1E0448C21405}"/>
              </a:ext>
            </a:extLst>
          </p:cNvPr>
          <p:cNvCxnSpPr>
            <a:cxnSpLocks/>
          </p:cNvCxnSpPr>
          <p:nvPr/>
        </p:nvCxnSpPr>
        <p:spPr>
          <a:xfrm>
            <a:off x="6755530" y="3228633"/>
            <a:ext cx="911772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5151D1E2-592E-4F6F-86F2-5D50F1F262B1}"/>
              </a:ext>
            </a:extLst>
          </p:cNvPr>
          <p:cNvCxnSpPr>
            <a:cxnSpLocks/>
          </p:cNvCxnSpPr>
          <p:nvPr/>
        </p:nvCxnSpPr>
        <p:spPr>
          <a:xfrm flipV="1">
            <a:off x="9062640" y="1615440"/>
            <a:ext cx="233760" cy="61167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E1C6451-137A-4649-BBFB-124505AE07EB}"/>
              </a:ext>
            </a:extLst>
          </p:cNvPr>
          <p:cNvSpPr txBox="1"/>
          <p:nvPr/>
        </p:nvSpPr>
        <p:spPr>
          <a:xfrm>
            <a:off x="7790202" y="2397684"/>
            <a:ext cx="24629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Satisfies sesquiterpene formula (C</a:t>
            </a:r>
            <a:r>
              <a:rPr lang="en-US" sz="2800" baseline="-25000" dirty="0"/>
              <a:t>15</a:t>
            </a:r>
            <a:r>
              <a:rPr lang="en-US" sz="2800" dirty="0"/>
              <a:t>H</a:t>
            </a:r>
            <a:r>
              <a:rPr lang="en-US" sz="2800" baseline="-25000" dirty="0"/>
              <a:t>24</a:t>
            </a:r>
            <a:r>
              <a:rPr lang="en-US" sz="2800" dirty="0"/>
              <a:t>)?</a:t>
            </a:r>
            <a:endParaRPr lang="uk-UA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EF4764-C641-4867-A016-26B16271F015}"/>
              </a:ext>
            </a:extLst>
          </p:cNvPr>
          <p:cNvSpPr txBox="1"/>
          <p:nvPr/>
        </p:nvSpPr>
        <p:spPr>
          <a:xfrm>
            <a:off x="8354457" y="4372252"/>
            <a:ext cx="165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NO</a:t>
            </a:r>
            <a:endParaRPr lang="uk-UA" sz="4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EB325D-0271-4E06-9E8C-7DCDCCC00C4F}"/>
              </a:ext>
            </a:extLst>
          </p:cNvPr>
          <p:cNvSpPr txBox="1"/>
          <p:nvPr/>
        </p:nvSpPr>
        <p:spPr>
          <a:xfrm>
            <a:off x="8992267" y="4904870"/>
            <a:ext cx="2462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???</a:t>
            </a:r>
            <a:endParaRPr lang="uk-UA" sz="4800" dirty="0"/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387BB2CB-4671-4854-AE10-176D6D8564FF}"/>
              </a:ext>
            </a:extLst>
          </p:cNvPr>
          <p:cNvCxnSpPr>
            <a:cxnSpLocks/>
          </p:cNvCxnSpPr>
          <p:nvPr/>
        </p:nvCxnSpPr>
        <p:spPr>
          <a:xfrm>
            <a:off x="9074069" y="4303265"/>
            <a:ext cx="350347" cy="56417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6856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DB9CD7-6738-4AA7-9AB2-E3E15451A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716" y="56584"/>
            <a:ext cx="6152084" cy="5921942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75B546B8-D36C-48C1-A0CD-9FCAB4EBD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7" y="1627188"/>
            <a:ext cx="361963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</a:rPr>
              <a:t>Generalization to any biosynthesis by encoding substrate to the latent space of VAE</a:t>
            </a:r>
          </a:p>
          <a:p>
            <a:r>
              <a:rPr lang="en-US" dirty="0">
                <a:latin typeface="+mj-lt"/>
              </a:rPr>
              <a:t>Graph neural networks for small molecules</a:t>
            </a:r>
          </a:p>
          <a:p>
            <a:r>
              <a:rPr lang="en-US" dirty="0">
                <a:latin typeface="+mj-lt"/>
              </a:rPr>
              <a:t>Dynamic(Temporal) graph neural networks to obtain embeddings of the complete biosynthetic reactions</a:t>
            </a:r>
          </a:p>
          <a:p>
            <a:r>
              <a:rPr lang="en-US" dirty="0">
                <a:latin typeface="+mj-lt"/>
              </a:rPr>
              <a:t>Improved datasets</a:t>
            </a:r>
            <a:endParaRPr lang="uk-UA" dirty="0">
              <a:latin typeface="+mj-lt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496C825-3821-46D9-ACED-F666E3EF8552}"/>
              </a:ext>
            </a:extLst>
          </p:cNvPr>
          <p:cNvSpPr txBox="1">
            <a:spLocks/>
          </p:cNvSpPr>
          <p:nvPr/>
        </p:nvSpPr>
        <p:spPr>
          <a:xfrm>
            <a:off x="838200" y="593725"/>
            <a:ext cx="10515600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Future work</a:t>
            </a:r>
            <a:endParaRPr lang="uk-UA" sz="3600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49EF3E7-593C-4231-8767-48332F7A8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076" y="5978526"/>
            <a:ext cx="3439364" cy="603484"/>
          </a:xfrm>
          <a:prstGeom prst="rect">
            <a:avLst/>
          </a:prstGeom>
        </p:spPr>
      </p:pic>
      <p:sp>
        <p:nvSpPr>
          <p:cNvPr id="8" name="Дата 3">
            <a:extLst>
              <a:ext uri="{FF2B5EF4-FFF2-40B4-BE49-F238E27FC236}">
                <a16:creationId xmlns:a16="http://schemas.microsoft.com/office/drawing/2014/main" id="{A61A92FA-44AC-47F5-8C8E-CCB98706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uk-UA" dirty="0"/>
              <a:t>Roman Bushuiev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C8B28695-646D-4DD5-BC80-61D0954B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7E3F61DF-01F7-489B-A293-66BC5E91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FA20DF1-7BED-486D-8C95-C6CCB81EC3BE}" type="slidenum">
              <a:rPr lang="uk-UA" smtClean="0"/>
              <a:t>51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16168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8723BE11-561D-46C7-996F-DC77519C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dirty="0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95055-5B8A-4757-A692-DC7814BE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E22A8-0624-4290-8EB3-F959AA6F9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52</a:t>
            </a:fld>
            <a:endParaRPr lang="uk-UA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FE240D74-AE8E-4537-A5C9-D82789F14B20}"/>
              </a:ext>
            </a:extLst>
          </p:cNvPr>
          <p:cNvSpPr txBox="1">
            <a:spLocks/>
          </p:cNvSpPr>
          <p:nvPr/>
        </p:nvSpPr>
        <p:spPr>
          <a:xfrm>
            <a:off x="838199" y="593725"/>
            <a:ext cx="10787743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Contributions</a:t>
            </a:r>
            <a:endParaRPr lang="uk-UA" sz="36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C234D5-9464-4371-88D7-6430EC586F8C}"/>
              </a:ext>
            </a:extLst>
          </p:cNvPr>
          <p:cNvSpPr txBox="1"/>
          <p:nvPr/>
        </p:nvSpPr>
        <p:spPr>
          <a:xfrm>
            <a:off x="1048656" y="1496725"/>
            <a:ext cx="8999584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New machine-learning approach for the essential biochemistry problem</a:t>
            </a:r>
            <a:endParaRPr lang="uk-UA" sz="3200" dirty="0">
              <a:latin typeface="+mj-lt"/>
            </a:endParaRPr>
          </a:p>
          <a:p>
            <a:endParaRPr lang="en-US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Each fifth uncharacterized sesquiterpene biosynthesis can be predicted with a high confidence level</a:t>
            </a:r>
          </a:p>
          <a:p>
            <a:endParaRPr lang="en-US" sz="3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</a:rPr>
              <a:t>P</a:t>
            </a:r>
            <a:r>
              <a:rPr lang="cs-CZ" sz="3200" dirty="0">
                <a:latin typeface="+mj-lt"/>
              </a:rPr>
              <a:t>romising</a:t>
            </a:r>
            <a:r>
              <a:rPr lang="en-US" sz="3200" dirty="0">
                <a:latin typeface="+mj-lt"/>
              </a:rPr>
              <a:t> basis for the future work </a:t>
            </a:r>
            <a:r>
              <a:rPr lang="cs-CZ" sz="3200" dirty="0">
                <a:latin typeface="+mj-lt"/>
              </a:rPr>
              <a:t> </a:t>
            </a:r>
            <a:endParaRPr lang="uk-UA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21581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6799FFD1-AC5D-499E-ABC7-E9BA899D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2009F-281A-4271-9639-8B414F40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7CB334-C5FC-4276-9489-149C09207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1D5E-5DCC-44FF-8A81-1D7735388FCB}" type="slidenum">
              <a:rPr lang="uk-UA" smtClean="0"/>
              <a:t>53</a:t>
            </a:fld>
            <a:endParaRPr lang="uk-UA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EBD6E5F-8F09-4D08-9363-5F9D34C9F655}"/>
              </a:ext>
            </a:extLst>
          </p:cNvPr>
          <p:cNvSpPr txBox="1">
            <a:spLocks/>
          </p:cNvSpPr>
          <p:nvPr/>
        </p:nvSpPr>
        <p:spPr>
          <a:xfrm>
            <a:off x="3226552" y="2936875"/>
            <a:ext cx="5738896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Thank you for attention!</a:t>
            </a:r>
            <a:endParaRPr lang="uk-U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63962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DDC1DAD-CA79-43DF-8C38-DF9DDCE42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64" y="1756703"/>
            <a:ext cx="3750616" cy="320977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61AF8B4-E225-41F0-8C95-0945EC602A83}"/>
              </a:ext>
            </a:extLst>
          </p:cNvPr>
          <p:cNvSpPr txBox="1">
            <a:spLocks/>
          </p:cNvSpPr>
          <p:nvPr/>
        </p:nvSpPr>
        <p:spPr>
          <a:xfrm>
            <a:off x="838200" y="593725"/>
            <a:ext cx="11099242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Biochemistry essentials: </a:t>
            </a:r>
            <a:r>
              <a:rPr lang="en-US" sz="3600" b="1" dirty="0">
                <a:latin typeface="+mn-lt"/>
              </a:rPr>
              <a:t>Small molecules representations</a:t>
            </a:r>
            <a:endParaRPr lang="uk-UA" sz="3600" b="1" dirty="0">
              <a:latin typeface="+mn-lt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0B24EE01-7086-4E6C-A028-57D6C007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49394D-7BD2-4CB2-9922-BFD46CFD9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E9ED3B-0A37-4EB6-B678-8AC1130B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6</a:t>
            </a:fld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27CE99-BBFB-43A7-8F79-062769B9F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946" y="2116214"/>
            <a:ext cx="3123318" cy="25510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D3F27A-A141-40A9-9DE8-E22B461975CF}"/>
              </a:ext>
            </a:extLst>
          </p:cNvPr>
          <p:cNvSpPr txBox="1"/>
          <p:nvPr/>
        </p:nvSpPr>
        <p:spPr>
          <a:xfrm>
            <a:off x="4937464" y="1305054"/>
            <a:ext cx="23170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Nodes (atoms) labels:</a:t>
            </a:r>
          </a:p>
          <a:p>
            <a:pPr algn="ctr"/>
            <a:r>
              <a:rPr lang="en-US" sz="2800" b="1" dirty="0">
                <a:cs typeface="Calibri Light" panose="020F0302020204030204" pitchFamily="34" charset="0"/>
              </a:rPr>
              <a:t>O</a:t>
            </a:r>
          </a:p>
          <a:p>
            <a:pPr algn="ctr"/>
            <a:r>
              <a:rPr lang="en-US" sz="2800" b="1" dirty="0">
                <a:cs typeface="Calibri Light" panose="020F0302020204030204" pitchFamily="34" charset="0"/>
              </a:rPr>
              <a:t>C</a:t>
            </a:r>
          </a:p>
          <a:p>
            <a:pPr algn="ctr"/>
            <a:r>
              <a:rPr lang="en-US" sz="2800" b="1" dirty="0">
                <a:cs typeface="Calibri Light" panose="020F0302020204030204" pitchFamily="34" charset="0"/>
              </a:rPr>
              <a:t>H</a:t>
            </a:r>
          </a:p>
          <a:p>
            <a:pPr algn="ctr"/>
            <a:endParaRPr lang="uk-UA" sz="2800" b="1" dirty="0">
              <a:cs typeface="Calibri Light" panose="020F0302020204030204" pitchFamily="34" charset="0"/>
            </a:endParaRPr>
          </a:p>
          <a:p>
            <a:pPr algn="ctr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Edges (bonds) labels:</a:t>
            </a:r>
          </a:p>
          <a:p>
            <a:pPr algn="ctr"/>
            <a:r>
              <a:rPr lang="en-US" sz="2800" b="1" dirty="0">
                <a:cs typeface="Calibri Light" panose="020F0302020204030204" pitchFamily="34" charset="0"/>
              </a:rPr>
              <a:t>2</a:t>
            </a:r>
          </a:p>
          <a:p>
            <a:pPr algn="ctr"/>
            <a:r>
              <a:rPr lang="en-US" sz="2800" b="1" dirty="0">
                <a:cs typeface="Calibri Light" panose="020F0302020204030204" pitchFamily="34" charset="0"/>
              </a:rPr>
              <a:t>1</a:t>
            </a:r>
          </a:p>
          <a:p>
            <a:pPr algn="ctr"/>
            <a:endParaRPr lang="uk-UA" sz="2800" b="1" dirty="0">
              <a:cs typeface="Calibri Light" panose="020F0302020204030204" pitchFamily="34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81AD8D0F-6445-4D43-B098-2D6FDB8C1DD7}"/>
              </a:ext>
            </a:extLst>
          </p:cNvPr>
          <p:cNvCxnSpPr>
            <a:cxnSpLocks/>
          </p:cNvCxnSpPr>
          <p:nvPr/>
        </p:nvCxnSpPr>
        <p:spPr>
          <a:xfrm flipH="1">
            <a:off x="3627353" y="2891384"/>
            <a:ext cx="2304238" cy="322173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5D7B27EC-C108-44F6-B044-1B0890672758}"/>
              </a:ext>
            </a:extLst>
          </p:cNvPr>
          <p:cNvCxnSpPr>
            <a:cxnSpLocks/>
          </p:cNvCxnSpPr>
          <p:nvPr/>
        </p:nvCxnSpPr>
        <p:spPr>
          <a:xfrm flipH="1" flipV="1">
            <a:off x="3141065" y="2069221"/>
            <a:ext cx="2700443" cy="387516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387AAC29-4AAB-484A-B2D8-FD93C093E71A}"/>
              </a:ext>
            </a:extLst>
          </p:cNvPr>
          <p:cNvCxnSpPr>
            <a:cxnSpLocks/>
          </p:cNvCxnSpPr>
          <p:nvPr/>
        </p:nvCxnSpPr>
        <p:spPr>
          <a:xfrm flipH="1" flipV="1">
            <a:off x="3475686" y="3458493"/>
            <a:ext cx="2449118" cy="1507984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D95A3CD6-B687-4E86-9127-17104C0DB05E}"/>
              </a:ext>
            </a:extLst>
          </p:cNvPr>
          <p:cNvCxnSpPr>
            <a:cxnSpLocks/>
          </p:cNvCxnSpPr>
          <p:nvPr/>
        </p:nvCxnSpPr>
        <p:spPr>
          <a:xfrm flipH="1" flipV="1">
            <a:off x="2883878" y="3865286"/>
            <a:ext cx="3040926" cy="1532337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7EEA471F-1D03-4960-B7E0-963E54C5FC09}"/>
              </a:ext>
            </a:extLst>
          </p:cNvPr>
          <p:cNvCxnSpPr>
            <a:cxnSpLocks/>
          </p:cNvCxnSpPr>
          <p:nvPr/>
        </p:nvCxnSpPr>
        <p:spPr>
          <a:xfrm flipV="1">
            <a:off x="6196614" y="4128546"/>
            <a:ext cx="3230968" cy="1269077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48E694BD-73A3-46A4-9F2C-64B0F4A7FA82}"/>
              </a:ext>
            </a:extLst>
          </p:cNvPr>
          <p:cNvCxnSpPr>
            <a:cxnSpLocks/>
          </p:cNvCxnSpPr>
          <p:nvPr/>
        </p:nvCxnSpPr>
        <p:spPr>
          <a:xfrm flipV="1">
            <a:off x="6260410" y="3655551"/>
            <a:ext cx="3335766" cy="1310926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128D36E6-DC51-407A-9685-EFFEDED9ECAD}"/>
              </a:ext>
            </a:extLst>
          </p:cNvPr>
          <p:cNvCxnSpPr>
            <a:cxnSpLocks/>
          </p:cNvCxnSpPr>
          <p:nvPr/>
        </p:nvCxnSpPr>
        <p:spPr>
          <a:xfrm>
            <a:off x="6260410" y="2891384"/>
            <a:ext cx="3566878" cy="491212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02754AEB-4D51-4060-A6EA-CB16DF0E4E06}"/>
              </a:ext>
            </a:extLst>
          </p:cNvPr>
          <p:cNvCxnSpPr>
            <a:cxnSpLocks/>
          </p:cNvCxnSpPr>
          <p:nvPr/>
        </p:nvCxnSpPr>
        <p:spPr>
          <a:xfrm flipV="1">
            <a:off x="6267197" y="2262980"/>
            <a:ext cx="2866755" cy="161690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84845367-5037-401C-B8E2-C9F359F65D58}"/>
              </a:ext>
            </a:extLst>
          </p:cNvPr>
          <p:cNvSpPr txBox="1"/>
          <p:nvPr/>
        </p:nvSpPr>
        <p:spPr>
          <a:xfrm>
            <a:off x="822783" y="1495093"/>
            <a:ext cx="61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</a:t>
            </a:r>
            <a:endParaRPr lang="uk-UA" sz="2800" b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7526A0F-15BA-4376-8223-5D5C26812434}"/>
              </a:ext>
            </a:extLst>
          </p:cNvPr>
          <p:cNvSpPr txBox="1"/>
          <p:nvPr/>
        </p:nvSpPr>
        <p:spPr>
          <a:xfrm>
            <a:off x="10757312" y="1495093"/>
            <a:ext cx="61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</a:t>
            </a:r>
            <a:endParaRPr lang="uk-UA" sz="2800" b="1" dirty="0"/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4C5C9D77-2F37-4332-92B1-04C04A5BCAA4}"/>
              </a:ext>
            </a:extLst>
          </p:cNvPr>
          <p:cNvCxnSpPr>
            <a:cxnSpLocks/>
          </p:cNvCxnSpPr>
          <p:nvPr/>
        </p:nvCxnSpPr>
        <p:spPr>
          <a:xfrm flipH="1">
            <a:off x="4110361" y="3275860"/>
            <a:ext cx="1814443" cy="852686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874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DDC1DAD-CA79-43DF-8C38-DF9DDCE42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64" y="1756703"/>
            <a:ext cx="3750616" cy="320977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61AF8B4-E225-41F0-8C95-0945EC602A83}"/>
              </a:ext>
            </a:extLst>
          </p:cNvPr>
          <p:cNvSpPr txBox="1">
            <a:spLocks/>
          </p:cNvSpPr>
          <p:nvPr/>
        </p:nvSpPr>
        <p:spPr>
          <a:xfrm>
            <a:off x="838200" y="593725"/>
            <a:ext cx="11099242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Biochemistry essentials: </a:t>
            </a:r>
            <a:r>
              <a:rPr lang="en-US" sz="3600" b="1" dirty="0">
                <a:latin typeface="+mn-lt"/>
              </a:rPr>
              <a:t>Small molecules representations</a:t>
            </a:r>
            <a:endParaRPr lang="uk-UA" sz="3600" b="1" dirty="0">
              <a:latin typeface="+mn-lt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0B24EE01-7086-4E6C-A028-57D6C007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49394D-7BD2-4CB2-9922-BFD46CFD9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E9ED3B-0A37-4EB6-B678-8AC1130B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7</a:t>
            </a:fld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27CE99-BBFB-43A7-8F79-062769B9F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946" y="2116214"/>
            <a:ext cx="3123318" cy="25510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D3F27A-A141-40A9-9DE8-E22B461975CF}"/>
              </a:ext>
            </a:extLst>
          </p:cNvPr>
          <p:cNvSpPr txBox="1"/>
          <p:nvPr/>
        </p:nvSpPr>
        <p:spPr>
          <a:xfrm>
            <a:off x="4937464" y="1305054"/>
            <a:ext cx="23170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Nodes (atoms) labels:</a:t>
            </a:r>
          </a:p>
          <a:p>
            <a:pPr algn="ctr"/>
            <a:r>
              <a:rPr lang="en-US" sz="2800" b="1" dirty="0">
                <a:cs typeface="Calibri Light" panose="020F0302020204030204" pitchFamily="34" charset="0"/>
              </a:rPr>
              <a:t>O</a:t>
            </a:r>
          </a:p>
          <a:p>
            <a:pPr algn="ctr"/>
            <a:r>
              <a:rPr lang="en-US" sz="2800" b="1" dirty="0">
                <a:cs typeface="Calibri Light" panose="020F0302020204030204" pitchFamily="34" charset="0"/>
              </a:rPr>
              <a:t>C</a:t>
            </a:r>
          </a:p>
          <a:p>
            <a:pPr algn="ctr"/>
            <a:r>
              <a:rPr lang="en-US" sz="2800" b="1" dirty="0">
                <a:cs typeface="Calibri Light" panose="020F0302020204030204" pitchFamily="34" charset="0"/>
              </a:rPr>
              <a:t>H</a:t>
            </a:r>
          </a:p>
          <a:p>
            <a:pPr algn="ctr"/>
            <a:endParaRPr lang="uk-UA" sz="2800" b="1" dirty="0">
              <a:cs typeface="Calibri Light" panose="020F0302020204030204" pitchFamily="34" charset="0"/>
            </a:endParaRPr>
          </a:p>
          <a:p>
            <a:pPr algn="ctr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Edges (bonds) labels:</a:t>
            </a:r>
          </a:p>
          <a:p>
            <a:pPr algn="ctr"/>
            <a:r>
              <a:rPr lang="en-US" sz="2800" b="1" dirty="0">
                <a:cs typeface="Calibri Light" panose="020F0302020204030204" pitchFamily="34" charset="0"/>
              </a:rPr>
              <a:t>2</a:t>
            </a:r>
          </a:p>
          <a:p>
            <a:pPr algn="ctr"/>
            <a:r>
              <a:rPr lang="en-US" sz="2800" b="1" dirty="0">
                <a:cs typeface="Calibri Light" panose="020F0302020204030204" pitchFamily="34" charset="0"/>
              </a:rPr>
              <a:t>1</a:t>
            </a:r>
          </a:p>
          <a:p>
            <a:pPr algn="ctr"/>
            <a:endParaRPr lang="uk-UA" sz="2800" b="1" dirty="0">
              <a:cs typeface="Calibri Light" panose="020F0302020204030204" pitchFamily="34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81AD8D0F-6445-4D43-B098-2D6FDB8C1DD7}"/>
              </a:ext>
            </a:extLst>
          </p:cNvPr>
          <p:cNvCxnSpPr>
            <a:cxnSpLocks/>
          </p:cNvCxnSpPr>
          <p:nvPr/>
        </p:nvCxnSpPr>
        <p:spPr>
          <a:xfrm flipH="1">
            <a:off x="3627353" y="2891384"/>
            <a:ext cx="2304238" cy="322173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5D7B27EC-C108-44F6-B044-1B0890672758}"/>
              </a:ext>
            </a:extLst>
          </p:cNvPr>
          <p:cNvCxnSpPr>
            <a:cxnSpLocks/>
          </p:cNvCxnSpPr>
          <p:nvPr/>
        </p:nvCxnSpPr>
        <p:spPr>
          <a:xfrm flipH="1" flipV="1">
            <a:off x="3141065" y="2069221"/>
            <a:ext cx="2700443" cy="387516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387AAC29-4AAB-484A-B2D8-FD93C093E71A}"/>
              </a:ext>
            </a:extLst>
          </p:cNvPr>
          <p:cNvCxnSpPr>
            <a:cxnSpLocks/>
          </p:cNvCxnSpPr>
          <p:nvPr/>
        </p:nvCxnSpPr>
        <p:spPr>
          <a:xfrm flipH="1" flipV="1">
            <a:off x="3475686" y="3458493"/>
            <a:ext cx="2449118" cy="1507984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D95A3CD6-B687-4E86-9127-17104C0DB05E}"/>
              </a:ext>
            </a:extLst>
          </p:cNvPr>
          <p:cNvCxnSpPr>
            <a:cxnSpLocks/>
          </p:cNvCxnSpPr>
          <p:nvPr/>
        </p:nvCxnSpPr>
        <p:spPr>
          <a:xfrm flipH="1" flipV="1">
            <a:off x="2883878" y="3865286"/>
            <a:ext cx="3040926" cy="1532337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7EEA471F-1D03-4960-B7E0-963E54C5FC09}"/>
              </a:ext>
            </a:extLst>
          </p:cNvPr>
          <p:cNvCxnSpPr>
            <a:cxnSpLocks/>
          </p:cNvCxnSpPr>
          <p:nvPr/>
        </p:nvCxnSpPr>
        <p:spPr>
          <a:xfrm flipV="1">
            <a:off x="6196614" y="4128546"/>
            <a:ext cx="3230968" cy="1269077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48E694BD-73A3-46A4-9F2C-64B0F4A7FA82}"/>
              </a:ext>
            </a:extLst>
          </p:cNvPr>
          <p:cNvCxnSpPr>
            <a:cxnSpLocks/>
          </p:cNvCxnSpPr>
          <p:nvPr/>
        </p:nvCxnSpPr>
        <p:spPr>
          <a:xfrm flipV="1">
            <a:off x="6260410" y="3655551"/>
            <a:ext cx="3335766" cy="1310926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128D36E6-DC51-407A-9685-EFFEDED9ECAD}"/>
              </a:ext>
            </a:extLst>
          </p:cNvPr>
          <p:cNvCxnSpPr>
            <a:cxnSpLocks/>
          </p:cNvCxnSpPr>
          <p:nvPr/>
        </p:nvCxnSpPr>
        <p:spPr>
          <a:xfrm>
            <a:off x="6260410" y="2891384"/>
            <a:ext cx="3566878" cy="491212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02754AEB-4D51-4060-A6EA-CB16DF0E4E06}"/>
              </a:ext>
            </a:extLst>
          </p:cNvPr>
          <p:cNvCxnSpPr>
            <a:cxnSpLocks/>
          </p:cNvCxnSpPr>
          <p:nvPr/>
        </p:nvCxnSpPr>
        <p:spPr>
          <a:xfrm flipV="1">
            <a:off x="6267197" y="2262980"/>
            <a:ext cx="2866755" cy="161690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84845367-5037-401C-B8E2-C9F359F65D58}"/>
              </a:ext>
            </a:extLst>
          </p:cNvPr>
          <p:cNvSpPr txBox="1"/>
          <p:nvPr/>
        </p:nvSpPr>
        <p:spPr>
          <a:xfrm>
            <a:off x="822783" y="1495093"/>
            <a:ext cx="61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</a:t>
            </a:r>
            <a:endParaRPr lang="uk-UA" sz="2800" b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7526A0F-15BA-4376-8223-5D5C26812434}"/>
              </a:ext>
            </a:extLst>
          </p:cNvPr>
          <p:cNvSpPr txBox="1"/>
          <p:nvPr/>
        </p:nvSpPr>
        <p:spPr>
          <a:xfrm>
            <a:off x="10757312" y="1495093"/>
            <a:ext cx="61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</a:t>
            </a:r>
            <a:endParaRPr lang="uk-UA" sz="2800" b="1" dirty="0"/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4C5C9D77-2F37-4332-92B1-04C04A5BCAA4}"/>
              </a:ext>
            </a:extLst>
          </p:cNvPr>
          <p:cNvCxnSpPr>
            <a:cxnSpLocks/>
          </p:cNvCxnSpPr>
          <p:nvPr/>
        </p:nvCxnSpPr>
        <p:spPr>
          <a:xfrm flipH="1">
            <a:off x="4110361" y="3275860"/>
            <a:ext cx="1814443" cy="852686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151265E-6B3F-4B72-B13D-279B3952B936}"/>
              </a:ext>
            </a:extLst>
          </p:cNvPr>
          <p:cNvSpPr txBox="1"/>
          <p:nvPr/>
        </p:nvSpPr>
        <p:spPr>
          <a:xfrm>
            <a:off x="1309070" y="5821600"/>
            <a:ext cx="5304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SMILES string: </a:t>
            </a:r>
            <a:r>
              <a:rPr lang="cs-CZ" sz="2800" b="1" dirty="0"/>
              <a:t>CC1OC(C)=C(O)C1=O</a:t>
            </a:r>
            <a:endParaRPr lang="uk-UA" sz="2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DA2548-45B7-4BE5-ACE8-AE08388EAF24}"/>
              </a:ext>
            </a:extLst>
          </p:cNvPr>
          <p:cNvSpPr txBox="1"/>
          <p:nvPr/>
        </p:nvSpPr>
        <p:spPr>
          <a:xfrm>
            <a:off x="822784" y="5821600"/>
            <a:ext cx="532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46550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DDC1DAD-CA79-43DF-8C38-DF9DDCE42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64" y="1756703"/>
            <a:ext cx="3750616" cy="320977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61AF8B4-E225-41F0-8C95-0945EC602A83}"/>
              </a:ext>
            </a:extLst>
          </p:cNvPr>
          <p:cNvSpPr txBox="1">
            <a:spLocks/>
          </p:cNvSpPr>
          <p:nvPr/>
        </p:nvSpPr>
        <p:spPr>
          <a:xfrm>
            <a:off x="838200" y="593725"/>
            <a:ext cx="11099242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Biochemistry essentials: </a:t>
            </a:r>
            <a:r>
              <a:rPr lang="en-US" sz="3600" b="1" dirty="0">
                <a:latin typeface="+mn-lt"/>
              </a:rPr>
              <a:t>Small molecules representations</a:t>
            </a:r>
            <a:endParaRPr lang="uk-UA" sz="3600" b="1" dirty="0">
              <a:latin typeface="+mn-lt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0B24EE01-7086-4E6C-A028-57D6C007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49394D-7BD2-4CB2-9922-BFD46CFD9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E9ED3B-0A37-4EB6-B678-8AC1130B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8</a:t>
            </a:fld>
            <a:endParaRPr lang="uk-UA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27CE99-BBFB-43A7-8F79-062769B9F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946" y="2116214"/>
            <a:ext cx="3123318" cy="25510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D3F27A-A141-40A9-9DE8-E22B461975CF}"/>
              </a:ext>
            </a:extLst>
          </p:cNvPr>
          <p:cNvSpPr txBox="1"/>
          <p:nvPr/>
        </p:nvSpPr>
        <p:spPr>
          <a:xfrm>
            <a:off x="4937464" y="1305054"/>
            <a:ext cx="23170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Nodes (atoms) labels:</a:t>
            </a:r>
          </a:p>
          <a:p>
            <a:pPr algn="ctr"/>
            <a:r>
              <a:rPr lang="en-US" sz="2800" b="1" dirty="0">
                <a:cs typeface="Calibri Light" panose="020F0302020204030204" pitchFamily="34" charset="0"/>
              </a:rPr>
              <a:t>O</a:t>
            </a:r>
          </a:p>
          <a:p>
            <a:pPr algn="ctr"/>
            <a:r>
              <a:rPr lang="en-US" sz="2800" b="1" dirty="0">
                <a:cs typeface="Calibri Light" panose="020F0302020204030204" pitchFamily="34" charset="0"/>
              </a:rPr>
              <a:t>C</a:t>
            </a:r>
          </a:p>
          <a:p>
            <a:pPr algn="ctr"/>
            <a:r>
              <a:rPr lang="en-US" sz="2800" b="1" dirty="0">
                <a:cs typeface="Calibri Light" panose="020F0302020204030204" pitchFamily="34" charset="0"/>
              </a:rPr>
              <a:t>H</a:t>
            </a:r>
          </a:p>
          <a:p>
            <a:pPr algn="ctr"/>
            <a:endParaRPr lang="uk-UA" sz="2800" b="1" dirty="0">
              <a:cs typeface="Calibri Light" panose="020F0302020204030204" pitchFamily="34" charset="0"/>
            </a:endParaRPr>
          </a:p>
          <a:p>
            <a:pPr algn="ctr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Edges (bonds) labels:</a:t>
            </a:r>
          </a:p>
          <a:p>
            <a:pPr algn="ctr"/>
            <a:r>
              <a:rPr lang="en-US" sz="2800" b="1" dirty="0">
                <a:cs typeface="Calibri Light" panose="020F0302020204030204" pitchFamily="34" charset="0"/>
              </a:rPr>
              <a:t>2</a:t>
            </a:r>
          </a:p>
          <a:p>
            <a:pPr algn="ctr"/>
            <a:r>
              <a:rPr lang="en-US" sz="2800" b="1" dirty="0">
                <a:cs typeface="Calibri Light" panose="020F0302020204030204" pitchFamily="34" charset="0"/>
              </a:rPr>
              <a:t>1</a:t>
            </a:r>
          </a:p>
          <a:p>
            <a:pPr algn="ctr"/>
            <a:endParaRPr lang="uk-UA" sz="2800" b="1" dirty="0">
              <a:cs typeface="Calibri Light" panose="020F0302020204030204" pitchFamily="34" charset="0"/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81AD8D0F-6445-4D43-B098-2D6FDB8C1DD7}"/>
              </a:ext>
            </a:extLst>
          </p:cNvPr>
          <p:cNvCxnSpPr>
            <a:cxnSpLocks/>
          </p:cNvCxnSpPr>
          <p:nvPr/>
        </p:nvCxnSpPr>
        <p:spPr>
          <a:xfrm flipH="1">
            <a:off x="3627353" y="2891384"/>
            <a:ext cx="2304238" cy="322173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5D7B27EC-C108-44F6-B044-1B0890672758}"/>
              </a:ext>
            </a:extLst>
          </p:cNvPr>
          <p:cNvCxnSpPr>
            <a:cxnSpLocks/>
          </p:cNvCxnSpPr>
          <p:nvPr/>
        </p:nvCxnSpPr>
        <p:spPr>
          <a:xfrm flipH="1" flipV="1">
            <a:off x="3141065" y="2069221"/>
            <a:ext cx="2700443" cy="387516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387AAC29-4AAB-484A-B2D8-FD93C093E71A}"/>
              </a:ext>
            </a:extLst>
          </p:cNvPr>
          <p:cNvCxnSpPr>
            <a:cxnSpLocks/>
          </p:cNvCxnSpPr>
          <p:nvPr/>
        </p:nvCxnSpPr>
        <p:spPr>
          <a:xfrm flipH="1" flipV="1">
            <a:off x="3475686" y="3458493"/>
            <a:ext cx="2449118" cy="1507984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D95A3CD6-B687-4E86-9127-17104C0DB05E}"/>
              </a:ext>
            </a:extLst>
          </p:cNvPr>
          <p:cNvCxnSpPr>
            <a:cxnSpLocks/>
          </p:cNvCxnSpPr>
          <p:nvPr/>
        </p:nvCxnSpPr>
        <p:spPr>
          <a:xfrm flipH="1" flipV="1">
            <a:off x="2883878" y="3865286"/>
            <a:ext cx="3040926" cy="1532337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7EEA471F-1D03-4960-B7E0-963E54C5FC09}"/>
              </a:ext>
            </a:extLst>
          </p:cNvPr>
          <p:cNvCxnSpPr>
            <a:cxnSpLocks/>
          </p:cNvCxnSpPr>
          <p:nvPr/>
        </p:nvCxnSpPr>
        <p:spPr>
          <a:xfrm flipV="1">
            <a:off x="6196614" y="4128546"/>
            <a:ext cx="3230968" cy="1269077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48E694BD-73A3-46A4-9F2C-64B0F4A7FA82}"/>
              </a:ext>
            </a:extLst>
          </p:cNvPr>
          <p:cNvCxnSpPr>
            <a:cxnSpLocks/>
          </p:cNvCxnSpPr>
          <p:nvPr/>
        </p:nvCxnSpPr>
        <p:spPr>
          <a:xfrm flipV="1">
            <a:off x="6260410" y="3655551"/>
            <a:ext cx="3335766" cy="1310926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128D36E6-DC51-407A-9685-EFFEDED9ECAD}"/>
              </a:ext>
            </a:extLst>
          </p:cNvPr>
          <p:cNvCxnSpPr>
            <a:cxnSpLocks/>
          </p:cNvCxnSpPr>
          <p:nvPr/>
        </p:nvCxnSpPr>
        <p:spPr>
          <a:xfrm>
            <a:off x="6260410" y="2891384"/>
            <a:ext cx="3566878" cy="491212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02754AEB-4D51-4060-A6EA-CB16DF0E4E06}"/>
              </a:ext>
            </a:extLst>
          </p:cNvPr>
          <p:cNvCxnSpPr>
            <a:cxnSpLocks/>
          </p:cNvCxnSpPr>
          <p:nvPr/>
        </p:nvCxnSpPr>
        <p:spPr>
          <a:xfrm flipV="1">
            <a:off x="6267197" y="2262980"/>
            <a:ext cx="2866755" cy="161690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84845367-5037-401C-B8E2-C9F359F65D58}"/>
              </a:ext>
            </a:extLst>
          </p:cNvPr>
          <p:cNvSpPr txBox="1"/>
          <p:nvPr/>
        </p:nvSpPr>
        <p:spPr>
          <a:xfrm>
            <a:off x="822783" y="1495093"/>
            <a:ext cx="61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</a:t>
            </a:r>
            <a:endParaRPr lang="uk-UA" sz="2800" b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7526A0F-15BA-4376-8223-5D5C26812434}"/>
              </a:ext>
            </a:extLst>
          </p:cNvPr>
          <p:cNvSpPr txBox="1"/>
          <p:nvPr/>
        </p:nvSpPr>
        <p:spPr>
          <a:xfrm>
            <a:off x="10757312" y="1495093"/>
            <a:ext cx="61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</a:t>
            </a:r>
            <a:endParaRPr lang="uk-UA" sz="2800" b="1" dirty="0"/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4C5C9D77-2F37-4332-92B1-04C04A5BCAA4}"/>
              </a:ext>
            </a:extLst>
          </p:cNvPr>
          <p:cNvCxnSpPr>
            <a:cxnSpLocks/>
          </p:cNvCxnSpPr>
          <p:nvPr/>
        </p:nvCxnSpPr>
        <p:spPr>
          <a:xfrm flipH="1">
            <a:off x="4110361" y="3275860"/>
            <a:ext cx="1814443" cy="852686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151265E-6B3F-4B72-B13D-279B3952B936}"/>
              </a:ext>
            </a:extLst>
          </p:cNvPr>
          <p:cNvSpPr txBox="1"/>
          <p:nvPr/>
        </p:nvSpPr>
        <p:spPr>
          <a:xfrm>
            <a:off x="1309070" y="5821600"/>
            <a:ext cx="5304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SMILES string: </a:t>
            </a:r>
            <a:r>
              <a:rPr lang="cs-CZ" sz="2800" b="1" dirty="0"/>
              <a:t>CC1OC(C)=C(O)C1=O</a:t>
            </a:r>
            <a:endParaRPr lang="uk-UA" sz="28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DA2548-45B7-4BE5-ACE8-AE08388EAF24}"/>
              </a:ext>
            </a:extLst>
          </p:cNvPr>
          <p:cNvSpPr txBox="1"/>
          <p:nvPr/>
        </p:nvSpPr>
        <p:spPr>
          <a:xfrm>
            <a:off x="822784" y="5821600"/>
            <a:ext cx="532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</a:t>
            </a:r>
            <a:endParaRPr lang="uk-UA" sz="28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A68ADB-C648-4945-BE4D-2C1B5FA0C0F9}"/>
              </a:ext>
            </a:extLst>
          </p:cNvPr>
          <p:cNvSpPr txBox="1"/>
          <p:nvPr/>
        </p:nvSpPr>
        <p:spPr>
          <a:xfrm>
            <a:off x="7543515" y="5795539"/>
            <a:ext cx="5304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Chemical formula: </a:t>
            </a:r>
            <a:r>
              <a:rPr lang="cs-CZ" sz="2800" b="1" dirty="0"/>
              <a:t>C</a:t>
            </a:r>
            <a:r>
              <a:rPr lang="cs-CZ" sz="2800" b="1" baseline="-25000" dirty="0"/>
              <a:t>6</a:t>
            </a:r>
            <a:r>
              <a:rPr lang="cs-CZ" sz="2800" b="1" dirty="0"/>
              <a:t>H</a:t>
            </a:r>
            <a:r>
              <a:rPr lang="cs-CZ" sz="2800" b="1" baseline="-25000" dirty="0"/>
              <a:t>8</a:t>
            </a:r>
            <a:r>
              <a:rPr lang="cs-CZ" sz="2800" b="1" dirty="0"/>
              <a:t>O</a:t>
            </a:r>
            <a:r>
              <a:rPr lang="cs-CZ" sz="2800" b="1" baseline="-25000" dirty="0"/>
              <a:t>3</a:t>
            </a:r>
            <a:endParaRPr lang="uk-UA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81C5E5-7972-4016-96AD-5F238EABC1CE}"/>
              </a:ext>
            </a:extLst>
          </p:cNvPr>
          <p:cNvSpPr txBox="1"/>
          <p:nvPr/>
        </p:nvSpPr>
        <p:spPr>
          <a:xfrm>
            <a:off x="7057229" y="5795539"/>
            <a:ext cx="532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66934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23DD811-B700-40B5-9304-988A509FD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847" y="1612398"/>
            <a:ext cx="3472650" cy="31371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D15A7A5-D07F-42DB-BFBF-EBBF1F089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45" y="1763274"/>
            <a:ext cx="4616388" cy="2990356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61AF8B4-E225-41F0-8C95-0945EC602A83}"/>
              </a:ext>
            </a:extLst>
          </p:cNvPr>
          <p:cNvSpPr txBox="1">
            <a:spLocks/>
          </p:cNvSpPr>
          <p:nvPr/>
        </p:nvSpPr>
        <p:spPr>
          <a:xfrm>
            <a:off x="838200" y="593725"/>
            <a:ext cx="11099242" cy="492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Biochemistry essentials: </a:t>
            </a:r>
            <a:r>
              <a:rPr lang="en-US" sz="3600" b="1" dirty="0">
                <a:latin typeface="+mn-lt"/>
              </a:rPr>
              <a:t>Small molecules representations</a:t>
            </a:r>
            <a:endParaRPr lang="uk-UA" sz="3600" b="1" dirty="0">
              <a:latin typeface="+mn-lt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0B24EE01-7086-4E6C-A028-57D6C007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Roman Bushuiev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49394D-7BD2-4CB2-9922-BFD46CFD9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Machine-learning prediction of terpene biosynthesis</a:t>
            </a:r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E9ED3B-0A37-4EB6-B678-8AC1130B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20DF1-7BED-486D-8C95-C6CCB81EC3BE}" type="slidenum">
              <a:rPr lang="uk-UA" smtClean="0"/>
              <a:t>9</a:t>
            </a:fld>
            <a:endParaRPr lang="uk-UA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4845367-5037-401C-B8E2-C9F359F65D58}"/>
              </a:ext>
            </a:extLst>
          </p:cNvPr>
          <p:cNvSpPr txBox="1"/>
          <p:nvPr/>
        </p:nvSpPr>
        <p:spPr>
          <a:xfrm>
            <a:off x="822783" y="1495093"/>
            <a:ext cx="61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</a:t>
            </a:r>
            <a:endParaRPr lang="uk-UA" sz="2800" b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7526A0F-15BA-4376-8223-5D5C26812434}"/>
              </a:ext>
            </a:extLst>
          </p:cNvPr>
          <p:cNvSpPr txBox="1"/>
          <p:nvPr/>
        </p:nvSpPr>
        <p:spPr>
          <a:xfrm>
            <a:off x="10757312" y="1495093"/>
            <a:ext cx="61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</a:t>
            </a:r>
            <a:endParaRPr lang="uk-UA" sz="2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51265E-6B3F-4B72-B13D-279B3952B936}"/>
              </a:ext>
            </a:extLst>
          </p:cNvPr>
          <p:cNvSpPr txBox="1"/>
          <p:nvPr/>
        </p:nvSpPr>
        <p:spPr>
          <a:xfrm>
            <a:off x="1324486" y="5202618"/>
            <a:ext cx="53047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SMILES string: </a:t>
            </a:r>
            <a:r>
              <a:rPr lang="cs-CZ" b="1" dirty="0"/>
              <a:t>C1=CC(=CC=C1C2=[O+]C3=CC(=CC(=C3C=C2O[C@H]4[C@@H]([C@H]([C@@H]([C@H](O4)CO)O)O)O)O)O)O</a:t>
            </a:r>
            <a:endParaRPr lang="uk-UA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DA2548-45B7-4BE5-ACE8-AE08388EAF24}"/>
              </a:ext>
            </a:extLst>
          </p:cNvPr>
          <p:cNvSpPr txBox="1"/>
          <p:nvPr/>
        </p:nvSpPr>
        <p:spPr>
          <a:xfrm>
            <a:off x="838200" y="5202618"/>
            <a:ext cx="532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</a:t>
            </a:r>
            <a:endParaRPr lang="uk-UA" sz="28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A68ADB-C648-4945-BE4D-2C1B5FA0C0F9}"/>
              </a:ext>
            </a:extLst>
          </p:cNvPr>
          <p:cNvSpPr txBox="1"/>
          <p:nvPr/>
        </p:nvSpPr>
        <p:spPr>
          <a:xfrm>
            <a:off x="7339328" y="5202618"/>
            <a:ext cx="5304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Chemical formula: </a:t>
            </a:r>
            <a:r>
              <a:rPr lang="cs-CZ" sz="2800" b="1" dirty="0"/>
              <a:t>C</a:t>
            </a:r>
            <a:r>
              <a:rPr lang="cs-CZ" sz="2800" b="1" baseline="-25000" dirty="0"/>
              <a:t>21</a:t>
            </a:r>
            <a:r>
              <a:rPr lang="cs-CZ" sz="2800" b="1" dirty="0"/>
              <a:t>H</a:t>
            </a:r>
            <a:r>
              <a:rPr lang="cs-CZ" sz="2800" b="1" baseline="-25000" dirty="0"/>
              <a:t>21</a:t>
            </a:r>
            <a:r>
              <a:rPr lang="cs-CZ" sz="2800" b="1" dirty="0"/>
              <a:t>O</a:t>
            </a:r>
            <a:r>
              <a:rPr lang="cs-CZ" sz="2800" b="1" baseline="-25000" dirty="0"/>
              <a:t>10</a:t>
            </a:r>
            <a:r>
              <a:rPr lang="cs-CZ" sz="2800" b="1" baseline="30000" dirty="0"/>
              <a:t>+</a:t>
            </a:r>
            <a:endParaRPr lang="uk-UA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81C5E5-7972-4016-96AD-5F238EABC1CE}"/>
              </a:ext>
            </a:extLst>
          </p:cNvPr>
          <p:cNvSpPr txBox="1"/>
          <p:nvPr/>
        </p:nvSpPr>
        <p:spPr>
          <a:xfrm>
            <a:off x="6853042" y="5202618"/>
            <a:ext cx="532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4.</a:t>
            </a:r>
            <a:endParaRPr lang="uk-UA" sz="28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785CDF-2902-404E-9A56-10413BDD69BE}"/>
              </a:ext>
            </a:extLst>
          </p:cNvPr>
          <p:cNvSpPr txBox="1"/>
          <p:nvPr/>
        </p:nvSpPr>
        <p:spPr>
          <a:xfrm>
            <a:off x="4993881" y="2878076"/>
            <a:ext cx="2578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Bond is extending </a:t>
            </a:r>
            <a:r>
              <a:rPr lang="en-US" b="1" dirty="0"/>
              <a:t>behind </a:t>
            </a:r>
            <a:r>
              <a:rPr lang="en-US" dirty="0"/>
              <a:t>the plane</a:t>
            </a:r>
            <a:endParaRPr lang="uk-UA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5DE814-BF1C-4781-AFB2-26D38BED2820}"/>
              </a:ext>
            </a:extLst>
          </p:cNvPr>
          <p:cNvSpPr txBox="1"/>
          <p:nvPr/>
        </p:nvSpPr>
        <p:spPr>
          <a:xfrm>
            <a:off x="4993882" y="1877487"/>
            <a:ext cx="25782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Bond is extending </a:t>
            </a:r>
            <a:r>
              <a:rPr lang="en-US" b="1" dirty="0"/>
              <a:t>above </a:t>
            </a:r>
            <a:r>
              <a:rPr lang="en-US" dirty="0"/>
              <a:t>the plane</a:t>
            </a:r>
            <a:endParaRPr lang="uk-UA" dirty="0"/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D48BA329-B600-4CA2-8C2B-3CC73CB87A9A}"/>
              </a:ext>
            </a:extLst>
          </p:cNvPr>
          <p:cNvCxnSpPr>
            <a:cxnSpLocks/>
          </p:cNvCxnSpPr>
          <p:nvPr/>
        </p:nvCxnSpPr>
        <p:spPr>
          <a:xfrm flipV="1">
            <a:off x="7572104" y="2878076"/>
            <a:ext cx="657496" cy="202476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3CA46709-EDF0-456E-B243-CB0792E5B76C}"/>
              </a:ext>
            </a:extLst>
          </p:cNvPr>
          <p:cNvCxnSpPr>
            <a:cxnSpLocks/>
          </p:cNvCxnSpPr>
          <p:nvPr/>
        </p:nvCxnSpPr>
        <p:spPr>
          <a:xfrm>
            <a:off x="7339328" y="2201662"/>
            <a:ext cx="890272" cy="133165"/>
          </a:xfrm>
          <a:prstGeom prst="straightConnector1">
            <a:avLst/>
          </a:prstGeom>
          <a:ln w="1270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344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1940</Words>
  <Application>Microsoft Office PowerPoint</Application>
  <PresentationFormat>Широкоэкранный</PresentationFormat>
  <Paragraphs>444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3" baseType="lpstr">
      <vt:lpstr>Arial Unicode MS</vt:lpstr>
      <vt:lpstr>Arial</vt:lpstr>
      <vt:lpstr>Arial Black</vt:lpstr>
      <vt:lpstr>Bahnschrift</vt:lpstr>
      <vt:lpstr>Calibri</vt:lpstr>
      <vt:lpstr>Calibri Light</vt:lpstr>
      <vt:lpstr>Courier New</vt:lpstr>
      <vt:lpstr>Google Sans</vt:lpstr>
      <vt:lpstr>LMRoman10-Italic</vt:lpstr>
      <vt:lpstr>Тема Office</vt:lpstr>
      <vt:lpstr>Machine-learning prediction of terpene biosynthesis</vt:lpstr>
      <vt:lpstr>Biochemistry essentials: Small molecules</vt:lpstr>
      <vt:lpstr>Biochemistry essentials: Small molecules</vt:lpstr>
      <vt:lpstr>Biochemistry essentials: Small molecules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Biochemistry essentials: Proteins – the building blocks of life</vt:lpstr>
      <vt:lpstr>Biochemistry essentials: Protein representations</vt:lpstr>
      <vt:lpstr>Biochemistry essentials: Enzymes – proteins catalyzing biosyntheses</vt:lpstr>
      <vt:lpstr>Презентация PowerPoint</vt:lpstr>
      <vt:lpstr>Terpenes - biggest class of plant specialized metabolites</vt:lpstr>
      <vt:lpstr>Terpene biosynthesis</vt:lpstr>
      <vt:lpstr>Prediction of terpene biosynthesis</vt:lpstr>
      <vt:lpstr>Motivation</vt:lpstr>
      <vt:lpstr>Terpene biosynthesis: computer representation</vt:lpstr>
      <vt:lpstr>Terpene biosynthesis: computer representation</vt:lpstr>
      <vt:lpstr>Sesquiterpene biosynthesis</vt:lpstr>
      <vt:lpstr>Sesquiterpene biosynthesis</vt:lpstr>
      <vt:lpstr>Презентация PowerPoint</vt:lpstr>
      <vt:lpstr>Main steps: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Bushuiev, Roman</dc:creator>
  <cp:lastModifiedBy>Bushuiev, Roman</cp:lastModifiedBy>
  <cp:revision>568</cp:revision>
  <dcterms:created xsi:type="dcterms:W3CDTF">2021-05-23T15:47:56Z</dcterms:created>
  <dcterms:modified xsi:type="dcterms:W3CDTF">2021-07-01T09:11:56Z</dcterms:modified>
</cp:coreProperties>
</file>